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3"/>
  </p:notesMasterIdLst>
  <p:sldIdLst>
    <p:sldId id="322" r:id="rId2"/>
    <p:sldId id="518" r:id="rId3"/>
    <p:sldId id="519" r:id="rId4"/>
    <p:sldId id="522" r:id="rId5"/>
    <p:sldId id="521" r:id="rId6"/>
    <p:sldId id="523" r:id="rId7"/>
    <p:sldId id="527" r:id="rId8"/>
    <p:sldId id="550" r:id="rId9"/>
    <p:sldId id="702" r:id="rId10"/>
    <p:sldId id="703" r:id="rId11"/>
    <p:sldId id="705" r:id="rId12"/>
    <p:sldId id="704" r:id="rId13"/>
    <p:sldId id="551" r:id="rId14"/>
    <p:sldId id="706" r:id="rId15"/>
    <p:sldId id="707" r:id="rId16"/>
    <p:sldId id="708" r:id="rId17"/>
    <p:sldId id="709" r:id="rId18"/>
    <p:sldId id="533" r:id="rId19"/>
    <p:sldId id="539" r:id="rId20"/>
    <p:sldId id="541" r:id="rId21"/>
    <p:sldId id="543" r:id="rId22"/>
    <p:sldId id="546" r:id="rId23"/>
    <p:sldId id="545" r:id="rId24"/>
    <p:sldId id="547" r:id="rId25"/>
    <p:sldId id="548" r:id="rId26"/>
    <p:sldId id="667" r:id="rId27"/>
    <p:sldId id="692" r:id="rId28"/>
    <p:sldId id="673" r:id="rId29"/>
    <p:sldId id="693" r:id="rId30"/>
    <p:sldId id="710" r:id="rId31"/>
    <p:sldId id="314" r:id="rId32"/>
  </p:sldIdLst>
  <p:sldSz cx="12192000" cy="6858000"/>
  <p:notesSz cx="6669088" cy="97536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012" autoAdjust="0"/>
  </p:normalViewPr>
  <p:slideViewPr>
    <p:cSldViewPr snapToGrid="0">
      <p:cViewPr varScale="1">
        <p:scale>
          <a:sx n="99" d="100"/>
          <a:sy n="99" d="100"/>
        </p:scale>
        <p:origin x="8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9374"/>
          </a:xfrm>
          <a:prstGeom prst="rect">
            <a:avLst/>
          </a:prstGeom>
        </p:spPr>
        <p:txBody>
          <a:bodyPr vert="horz" lIns="91010" tIns="45505" rIns="91010" bIns="45505" rtlCol="0"/>
          <a:lstStyle>
            <a:lvl1pPr algn="l">
              <a:defRPr sz="1200"/>
            </a:lvl1pPr>
          </a:lstStyle>
          <a:p>
            <a:endParaRPr lang="hr-HR"/>
          </a:p>
        </p:txBody>
      </p:sp>
      <p:sp>
        <p:nvSpPr>
          <p:cNvPr id="3" name="Date Placeholder 2"/>
          <p:cNvSpPr>
            <a:spLocks noGrp="1"/>
          </p:cNvSpPr>
          <p:nvPr>
            <p:ph type="dt" idx="1"/>
          </p:nvPr>
        </p:nvSpPr>
        <p:spPr>
          <a:xfrm>
            <a:off x="3777607" y="0"/>
            <a:ext cx="2889938" cy="489374"/>
          </a:xfrm>
          <a:prstGeom prst="rect">
            <a:avLst/>
          </a:prstGeom>
        </p:spPr>
        <p:txBody>
          <a:bodyPr vert="horz" lIns="91010" tIns="45505" rIns="91010" bIns="45505" rtlCol="0"/>
          <a:lstStyle>
            <a:lvl1pPr algn="r">
              <a:defRPr sz="1200"/>
            </a:lvl1pPr>
          </a:lstStyle>
          <a:p>
            <a:fld id="{282A35E6-2670-42A8-B6E8-56E64AC1D0AF}" type="datetimeFigureOut">
              <a:rPr lang="hr-HR" smtClean="0"/>
              <a:t>19.6.2023.</a:t>
            </a:fld>
            <a:endParaRPr lang="hr-HR"/>
          </a:p>
        </p:txBody>
      </p:sp>
      <p:sp>
        <p:nvSpPr>
          <p:cNvPr id="4" name="Slide Image Placeholder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91010" tIns="45505" rIns="91010" bIns="45505" rtlCol="0" anchor="ctr"/>
          <a:lstStyle/>
          <a:p>
            <a:endParaRPr lang="hr-HR"/>
          </a:p>
        </p:txBody>
      </p:sp>
      <p:sp>
        <p:nvSpPr>
          <p:cNvPr id="5" name="Notes Placeholder 4"/>
          <p:cNvSpPr>
            <a:spLocks noGrp="1"/>
          </p:cNvSpPr>
          <p:nvPr>
            <p:ph type="body" sz="quarter" idx="3"/>
          </p:nvPr>
        </p:nvSpPr>
        <p:spPr>
          <a:xfrm>
            <a:off x="666909" y="4693920"/>
            <a:ext cx="5335270" cy="3840480"/>
          </a:xfrm>
          <a:prstGeom prst="rect">
            <a:avLst/>
          </a:prstGeom>
        </p:spPr>
        <p:txBody>
          <a:bodyPr vert="horz" lIns="91010" tIns="45505" rIns="91010" bIns="4550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1" y="9264227"/>
            <a:ext cx="2889938" cy="489373"/>
          </a:xfrm>
          <a:prstGeom prst="rect">
            <a:avLst/>
          </a:prstGeom>
        </p:spPr>
        <p:txBody>
          <a:bodyPr vert="horz" lIns="91010" tIns="45505" rIns="91010" bIns="45505" rtlCol="0" anchor="b"/>
          <a:lstStyle>
            <a:lvl1pPr algn="l">
              <a:defRPr sz="1200"/>
            </a:lvl1pPr>
          </a:lstStyle>
          <a:p>
            <a:endParaRPr lang="hr-HR"/>
          </a:p>
        </p:txBody>
      </p:sp>
      <p:sp>
        <p:nvSpPr>
          <p:cNvPr id="7" name="Slide Number Placeholder 6"/>
          <p:cNvSpPr>
            <a:spLocks noGrp="1"/>
          </p:cNvSpPr>
          <p:nvPr>
            <p:ph type="sldNum" sz="quarter" idx="5"/>
          </p:nvPr>
        </p:nvSpPr>
        <p:spPr>
          <a:xfrm>
            <a:off x="3777607" y="9264227"/>
            <a:ext cx="2889938" cy="489373"/>
          </a:xfrm>
          <a:prstGeom prst="rect">
            <a:avLst/>
          </a:prstGeom>
        </p:spPr>
        <p:txBody>
          <a:bodyPr vert="horz" lIns="91010" tIns="45505" rIns="91010" bIns="45505" rtlCol="0" anchor="b"/>
          <a:lstStyle>
            <a:lvl1pPr algn="r">
              <a:defRPr sz="1200"/>
            </a:lvl1pPr>
          </a:lstStyle>
          <a:p>
            <a:fld id="{2AEF887D-0440-42F8-82BC-62F7D47032E2}" type="slidenum">
              <a:rPr lang="hr-HR" smtClean="0"/>
              <a:t>‹#›</a:t>
            </a:fld>
            <a:endParaRPr lang="hr-HR"/>
          </a:p>
        </p:txBody>
      </p:sp>
    </p:spTree>
    <p:extLst>
      <p:ext uri="{BB962C8B-B14F-4D97-AF65-F5344CB8AC3E}">
        <p14:creationId xmlns:p14="http://schemas.microsoft.com/office/powerpoint/2010/main" val="3174604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Projekt</a:t>
            </a:r>
            <a:r>
              <a:rPr lang="en-GB" dirty="0"/>
              <a:t> mora </a:t>
            </a:r>
            <a:r>
              <a:rPr lang="en-GB" dirty="0" err="1"/>
              <a:t>doprinijeti</a:t>
            </a:r>
            <a:r>
              <a:rPr lang="en-GB" dirty="0"/>
              <a:t> </a:t>
            </a:r>
            <a:r>
              <a:rPr lang="en-GB" dirty="0" err="1"/>
              <a:t>svim</a:t>
            </a:r>
            <a:r>
              <a:rPr lang="en-GB" dirty="0"/>
              <a:t> </a:t>
            </a:r>
            <a:r>
              <a:rPr lang="en-GB" dirty="0" err="1"/>
              <a:t>obaveznim</a:t>
            </a:r>
            <a:r>
              <a:rPr lang="en-GB" dirty="0"/>
              <a:t> </a:t>
            </a:r>
            <a:r>
              <a:rPr lang="en-GB" dirty="0" err="1"/>
              <a:t>pokazateljima</a:t>
            </a:r>
            <a:r>
              <a:rPr lang="en-GB" dirty="0"/>
              <a:t>. </a:t>
            </a:r>
            <a:r>
              <a:rPr lang="en-GB" dirty="0" err="1"/>
              <a:t>Prijavitelj</a:t>
            </a:r>
            <a:r>
              <a:rPr lang="en-GB" dirty="0"/>
              <a:t> je </a:t>
            </a:r>
            <a:r>
              <a:rPr lang="en-GB" dirty="0" err="1"/>
              <a:t>obvezan</a:t>
            </a:r>
            <a:r>
              <a:rPr lang="en-GB" dirty="0"/>
              <a:t> </a:t>
            </a:r>
            <a:r>
              <a:rPr lang="en-GB" dirty="0" err="1"/>
              <a:t>odabrati</a:t>
            </a:r>
            <a:r>
              <a:rPr lang="en-GB" dirty="0"/>
              <a:t> </a:t>
            </a:r>
            <a:r>
              <a:rPr lang="en-GB" dirty="0" err="1"/>
              <a:t>pokazatelje</a:t>
            </a:r>
            <a:r>
              <a:rPr lang="en-GB" dirty="0"/>
              <a:t> </a:t>
            </a:r>
            <a:r>
              <a:rPr lang="en-GB" dirty="0" err="1"/>
              <a:t>na</a:t>
            </a:r>
            <a:r>
              <a:rPr lang="en-GB" dirty="0"/>
              <a:t> </a:t>
            </a:r>
            <a:r>
              <a:rPr lang="en-GB" dirty="0" err="1"/>
              <a:t>razini</a:t>
            </a:r>
            <a:r>
              <a:rPr lang="en-GB" dirty="0"/>
              <a:t> </a:t>
            </a:r>
            <a:r>
              <a:rPr lang="en-GB" dirty="0" err="1"/>
              <a:t>projekta</a:t>
            </a:r>
            <a:r>
              <a:rPr lang="en-GB" dirty="0"/>
              <a:t> </a:t>
            </a:r>
            <a:r>
              <a:rPr lang="en-GB" dirty="0" err="1"/>
              <a:t>i</a:t>
            </a:r>
            <a:r>
              <a:rPr lang="en-GB" dirty="0"/>
              <a:t> </a:t>
            </a:r>
            <a:r>
              <a:rPr lang="en-GB" dirty="0" err="1"/>
              <a:t>navesti</a:t>
            </a:r>
            <a:r>
              <a:rPr lang="en-GB" dirty="0"/>
              <a:t> </a:t>
            </a:r>
            <a:r>
              <a:rPr lang="en-GB" dirty="0" err="1"/>
              <a:t>konkretne</a:t>
            </a:r>
            <a:r>
              <a:rPr lang="en-GB" dirty="0"/>
              <a:t> </a:t>
            </a:r>
            <a:r>
              <a:rPr lang="en-GB" dirty="0" err="1"/>
              <a:t>ciljane</a:t>
            </a:r>
            <a:r>
              <a:rPr lang="en-GB" dirty="0"/>
              <a:t> </a:t>
            </a:r>
            <a:r>
              <a:rPr lang="en-GB" dirty="0" err="1"/>
              <a:t>vrijednosti</a:t>
            </a:r>
            <a:r>
              <a:rPr lang="en-GB" dirty="0"/>
              <a:t> </a:t>
            </a:r>
            <a:r>
              <a:rPr lang="en-GB" dirty="0" err="1"/>
              <a:t>pokazatelja</a:t>
            </a:r>
            <a:r>
              <a:rPr lang="en-GB" dirty="0"/>
              <a:t> </a:t>
            </a:r>
            <a:r>
              <a:rPr lang="en-GB" dirty="0" err="1"/>
              <a:t>koje</a:t>
            </a:r>
            <a:r>
              <a:rPr lang="en-GB" dirty="0"/>
              <a:t> </a:t>
            </a:r>
            <a:r>
              <a:rPr lang="en-GB" dirty="0" err="1"/>
              <a:t>očekuje</a:t>
            </a:r>
            <a:r>
              <a:rPr lang="en-GB" dirty="0"/>
              <a:t> </a:t>
            </a:r>
            <a:r>
              <a:rPr lang="en-GB" dirty="0" err="1"/>
              <a:t>ostvariti</a:t>
            </a:r>
            <a:r>
              <a:rPr lang="en-GB" dirty="0"/>
              <a:t> </a:t>
            </a:r>
            <a:r>
              <a:rPr lang="en-GB" dirty="0" err="1"/>
              <a:t>provedbom</a:t>
            </a:r>
            <a:r>
              <a:rPr lang="en-GB" dirty="0"/>
              <a:t> </a:t>
            </a:r>
            <a:r>
              <a:rPr lang="en-GB" dirty="0" err="1"/>
              <a:t>projekta</a:t>
            </a:r>
            <a:r>
              <a:rPr lang="en-GB" dirty="0"/>
              <a:t>. </a:t>
            </a:r>
            <a:r>
              <a:rPr lang="en-GB" dirty="0" err="1"/>
              <a:t>Također</a:t>
            </a:r>
            <a:r>
              <a:rPr lang="en-GB" dirty="0"/>
              <a:t> je u </a:t>
            </a:r>
            <a:r>
              <a:rPr lang="en-GB" dirty="0" err="1"/>
              <a:t>Prijavnom</a:t>
            </a:r>
            <a:r>
              <a:rPr lang="en-GB" dirty="0"/>
              <a:t> </a:t>
            </a:r>
            <a:r>
              <a:rPr lang="en-GB" dirty="0" err="1"/>
              <a:t>obrascu</a:t>
            </a:r>
            <a:r>
              <a:rPr lang="en-GB" dirty="0"/>
              <a:t> </a:t>
            </a:r>
            <a:r>
              <a:rPr lang="en-GB" dirty="0" err="1"/>
              <a:t>potrebno</a:t>
            </a:r>
            <a:r>
              <a:rPr lang="en-GB" dirty="0"/>
              <a:t> </a:t>
            </a:r>
            <a:r>
              <a:rPr lang="en-GB" dirty="0" err="1"/>
              <a:t>obrazložiti</a:t>
            </a:r>
            <a:r>
              <a:rPr lang="en-GB" dirty="0"/>
              <a:t> </a:t>
            </a:r>
            <a:r>
              <a:rPr lang="en-GB" dirty="0" err="1"/>
              <a:t>ciljane</a:t>
            </a:r>
            <a:r>
              <a:rPr lang="en-GB" dirty="0"/>
              <a:t> </a:t>
            </a:r>
            <a:r>
              <a:rPr lang="en-GB" dirty="0" err="1"/>
              <a:t>vrijednosti</a:t>
            </a:r>
            <a:r>
              <a:rPr lang="en-GB" dirty="0"/>
              <a:t> </a:t>
            </a:r>
            <a:r>
              <a:rPr lang="en-GB" dirty="0" err="1"/>
              <a:t>pokazatelja</a:t>
            </a:r>
            <a:r>
              <a:rPr lang="en-GB" dirty="0"/>
              <a:t> </a:t>
            </a:r>
            <a:r>
              <a:rPr lang="en-GB" dirty="0" err="1"/>
              <a:t>rezultata</a:t>
            </a:r>
            <a:r>
              <a:rPr lang="en-GB" dirty="0"/>
              <a:t> </a:t>
            </a:r>
            <a:r>
              <a:rPr lang="en-GB" dirty="0" err="1"/>
              <a:t>i</a:t>
            </a:r>
            <a:r>
              <a:rPr lang="en-GB" dirty="0"/>
              <a:t> </a:t>
            </a:r>
            <a:r>
              <a:rPr lang="en-GB" dirty="0" err="1"/>
              <a:t>njihove</a:t>
            </a:r>
            <a:r>
              <a:rPr lang="en-GB" dirty="0"/>
              <a:t> </a:t>
            </a:r>
            <a:r>
              <a:rPr lang="en-GB" dirty="0" err="1"/>
              <a:t>poveznice</a:t>
            </a:r>
            <a:r>
              <a:rPr lang="en-GB" dirty="0"/>
              <a:t> s </a:t>
            </a:r>
            <a:r>
              <a:rPr lang="en-GB" dirty="0" err="1"/>
              <a:t>planiranim</a:t>
            </a:r>
            <a:r>
              <a:rPr lang="en-GB" dirty="0"/>
              <a:t> </a:t>
            </a:r>
            <a:r>
              <a:rPr lang="en-GB" dirty="0" err="1"/>
              <a:t>projektnim</a:t>
            </a:r>
            <a:r>
              <a:rPr lang="en-GB" dirty="0"/>
              <a:t> </a:t>
            </a:r>
            <a:r>
              <a:rPr lang="en-GB" dirty="0" err="1"/>
              <a:t>aktivnostima</a:t>
            </a:r>
            <a:r>
              <a:rPr lang="en-GB" dirty="0"/>
              <a:t>.</a:t>
            </a:r>
          </a:p>
        </p:txBody>
      </p:sp>
      <p:sp>
        <p:nvSpPr>
          <p:cNvPr id="4" name="Slide Number Placeholder 3"/>
          <p:cNvSpPr>
            <a:spLocks noGrp="1"/>
          </p:cNvSpPr>
          <p:nvPr>
            <p:ph type="sldNum" sz="quarter" idx="5"/>
          </p:nvPr>
        </p:nvSpPr>
        <p:spPr/>
        <p:txBody>
          <a:bodyPr/>
          <a:lstStyle/>
          <a:p>
            <a:fld id="{2AEF887D-0440-42F8-82BC-62F7D47032E2}" type="slidenum">
              <a:rPr lang="hr-HR" smtClean="0"/>
              <a:t>7</a:t>
            </a:fld>
            <a:endParaRPr lang="hr-HR"/>
          </a:p>
        </p:txBody>
      </p:sp>
    </p:spTree>
    <p:extLst>
      <p:ext uri="{BB962C8B-B14F-4D97-AF65-F5344CB8AC3E}">
        <p14:creationId xmlns:p14="http://schemas.microsoft.com/office/powerpoint/2010/main" val="1604932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Provjeriti</a:t>
            </a:r>
            <a:r>
              <a:rPr lang="en-GB" dirty="0"/>
              <a:t> </a:t>
            </a:r>
            <a:r>
              <a:rPr lang="en-GB" dirty="0" err="1"/>
              <a:t>Prilog</a:t>
            </a:r>
            <a:r>
              <a:rPr lang="en-GB" dirty="0"/>
              <a:t> 4 </a:t>
            </a:r>
            <a:r>
              <a:rPr lang="en-GB" dirty="0" err="1"/>
              <a:t>Pravila</a:t>
            </a:r>
            <a:r>
              <a:rPr lang="en-GB" dirty="0"/>
              <a:t> </a:t>
            </a:r>
            <a:r>
              <a:rPr lang="en-GB" dirty="0" err="1"/>
              <a:t>javne</a:t>
            </a:r>
            <a:r>
              <a:rPr lang="en-GB" dirty="0"/>
              <a:t> </a:t>
            </a:r>
            <a:r>
              <a:rPr lang="en-GB" dirty="0" err="1"/>
              <a:t>nabave</a:t>
            </a:r>
            <a:r>
              <a:rPr lang="en-GB" dirty="0"/>
              <a:t> za NOJN</a:t>
            </a:r>
            <a:endParaRPr lang="hr-HR" dirty="0"/>
          </a:p>
        </p:txBody>
      </p:sp>
      <p:sp>
        <p:nvSpPr>
          <p:cNvPr id="4" name="Slide Number Placeholder 3"/>
          <p:cNvSpPr>
            <a:spLocks noGrp="1"/>
          </p:cNvSpPr>
          <p:nvPr>
            <p:ph type="sldNum" sz="quarter" idx="5"/>
          </p:nvPr>
        </p:nvSpPr>
        <p:spPr/>
        <p:txBody>
          <a:bodyPr/>
          <a:lstStyle/>
          <a:p>
            <a:fld id="{2AEF887D-0440-42F8-82BC-62F7D47032E2}" type="slidenum">
              <a:rPr lang="hr-HR" smtClean="0"/>
              <a:t>11</a:t>
            </a:fld>
            <a:endParaRPr lang="hr-HR"/>
          </a:p>
        </p:txBody>
      </p:sp>
    </p:spTree>
    <p:extLst>
      <p:ext uri="{BB962C8B-B14F-4D97-AF65-F5344CB8AC3E}">
        <p14:creationId xmlns:p14="http://schemas.microsoft.com/office/powerpoint/2010/main" val="2567228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455051" fontAlgn="base">
              <a:spcBef>
                <a:spcPct val="0"/>
              </a:spcBef>
              <a:spcAft>
                <a:spcPct val="0"/>
              </a:spcAft>
              <a:defRPr/>
            </a:pPr>
            <a:fld id="{98E79711-3338-44F4-8574-55E4F3148866}" type="slidenum">
              <a:rPr lang="en-US" altLang="sr-Latn-RS">
                <a:solidFill>
                  <a:prstClr val="black"/>
                </a:solidFill>
                <a:latin typeface="Neo Sans" charset="0"/>
                <a:ea typeface="MS PGothic" pitchFamily="34" charset="-128"/>
              </a:rPr>
              <a:pPr defTabSz="455051" fontAlgn="base">
                <a:spcBef>
                  <a:spcPct val="0"/>
                </a:spcBef>
                <a:spcAft>
                  <a:spcPct val="0"/>
                </a:spcAft>
                <a:defRPr/>
              </a:pPr>
              <a:t>28</a:t>
            </a:fld>
            <a:endParaRPr lang="en-US" altLang="sr-Latn-RS">
              <a:solidFill>
                <a:prstClr val="black"/>
              </a:solidFill>
              <a:latin typeface="Neo Sans" charset="0"/>
              <a:ea typeface="MS PGothic" pitchFamily="34" charset="-128"/>
            </a:endParaRPr>
          </a:p>
        </p:txBody>
      </p:sp>
    </p:spTree>
    <p:extLst>
      <p:ext uri="{BB962C8B-B14F-4D97-AF65-F5344CB8AC3E}">
        <p14:creationId xmlns:p14="http://schemas.microsoft.com/office/powerpoint/2010/main" val="1920140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PlaceHolder 1"/>
          <p:cNvSpPr>
            <a:spLocks noGrp="1" noRot="1" noChangeAspect="1"/>
          </p:cNvSpPr>
          <p:nvPr>
            <p:ph type="sldImg"/>
          </p:nvPr>
        </p:nvSpPr>
        <p:spPr>
          <a:xfrm>
            <a:off x="-225425" y="793750"/>
            <a:ext cx="7061200" cy="3971925"/>
          </a:xfrm>
          <a:prstGeom prst="rect">
            <a:avLst/>
          </a:prstGeom>
        </p:spPr>
      </p:sp>
      <p:sp>
        <p:nvSpPr>
          <p:cNvPr id="371" name="PlaceHolder 2"/>
          <p:cNvSpPr>
            <a:spLocks noGrp="1"/>
          </p:cNvSpPr>
          <p:nvPr>
            <p:ph type="body"/>
          </p:nvPr>
        </p:nvSpPr>
        <p:spPr>
          <a:xfrm>
            <a:off x="660590" y="5029054"/>
            <a:ext cx="5288452" cy="4764581"/>
          </a:xfrm>
          <a:prstGeom prst="rect">
            <a:avLst/>
          </a:prstGeom>
        </p:spPr>
        <p:txBody>
          <a:bodyPr/>
          <a:lstStyle/>
          <a:p>
            <a:endParaRPr lang="hr-HR" sz="2000" spc="-1">
              <a:latin typeface="Arial"/>
            </a:endParaRPr>
          </a:p>
        </p:txBody>
      </p:sp>
      <p:sp>
        <p:nvSpPr>
          <p:cNvPr id="372" name="TextShape 3"/>
          <p:cNvSpPr txBox="1"/>
          <p:nvPr/>
        </p:nvSpPr>
        <p:spPr>
          <a:xfrm>
            <a:off x="3743569" y="10056875"/>
            <a:ext cx="2865046" cy="529762"/>
          </a:xfrm>
          <a:prstGeom prst="rect">
            <a:avLst/>
          </a:prstGeom>
          <a:noFill/>
          <a:ln>
            <a:noFill/>
          </a:ln>
        </p:spPr>
        <p:txBody>
          <a:bodyPr lIns="91010" tIns="45505" rIns="91010" bIns="45505" anchor="b"/>
          <a:lstStyle/>
          <a:p>
            <a:pPr algn="r" defTabSz="910102">
              <a:defRPr/>
            </a:pPr>
            <a:fld id="{22CD11AE-0C70-417A-B365-B9FFABCCF8BB}" type="slidenum">
              <a:rPr lang="hr-HR" sz="1200" spc="-1">
                <a:solidFill>
                  <a:prstClr val="black"/>
                </a:solidFill>
                <a:latin typeface="Neo Sans"/>
                <a:ea typeface="MS PGothic" pitchFamily="34" charset="-128"/>
              </a:rPr>
              <a:pPr algn="r" defTabSz="910102">
                <a:defRPr/>
              </a:pPr>
              <a:t>31</a:t>
            </a:fld>
            <a:endParaRPr lang="hr-HR" sz="1200" spc="-1">
              <a:solidFill>
                <a:prstClr val="black"/>
              </a:solidFill>
              <a:latin typeface="Times New Roman"/>
              <a:ea typeface="MS PGothic" pitchFamily="34" charset="-128"/>
            </a:endParaRPr>
          </a:p>
        </p:txBody>
      </p:sp>
    </p:spTree>
    <p:extLst>
      <p:ext uri="{BB962C8B-B14F-4D97-AF65-F5344CB8AC3E}">
        <p14:creationId xmlns:p14="http://schemas.microsoft.com/office/powerpoint/2010/main" val="3902247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26831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693924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3178476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20854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r-Latn-RS"/>
              <a:t>xx.03.2022.</a:t>
            </a:r>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217279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1951908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7" name="Date Placeholder 6"/>
          <p:cNvSpPr>
            <a:spLocks noGrp="1"/>
          </p:cNvSpPr>
          <p:nvPr>
            <p:ph type="dt" sz="half" idx="10"/>
          </p:nvPr>
        </p:nvSpPr>
        <p:spPr/>
        <p:txBody>
          <a:bodyPr/>
          <a:lstStyle/>
          <a:p>
            <a:r>
              <a:rPr lang="sr-Latn-RS"/>
              <a:t>xx.03.2022.</a:t>
            </a:r>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18527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r>
              <a:rPr lang="sr-Latn-RS"/>
              <a:t>xx.03.2022.</a:t>
            </a:r>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9629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r-Latn-RS"/>
              <a:t>xx.03.2022.</a:t>
            </a:r>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07118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4284701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sr-Latn-RS"/>
              <a:t>xx.03.2022.</a:t>
            </a:r>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CDE166CB-1D6B-4A02-9E82-4F91D1244FB4}" type="slidenum">
              <a:rPr lang="hr-HR" smtClean="0"/>
              <a:t>‹#›</a:t>
            </a:fld>
            <a:endParaRPr lang="hr-HR"/>
          </a:p>
        </p:txBody>
      </p:sp>
    </p:spTree>
    <p:extLst>
      <p:ext uri="{BB962C8B-B14F-4D97-AF65-F5344CB8AC3E}">
        <p14:creationId xmlns:p14="http://schemas.microsoft.com/office/powerpoint/2010/main" val="88891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r-Latn-RS"/>
              <a:t>xx.03.2022.</a:t>
            </a:r>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E166CB-1D6B-4A02-9E82-4F91D1244FB4}" type="slidenum">
              <a:rPr lang="hr-HR" smtClean="0"/>
              <a:t>‹#›</a:t>
            </a:fld>
            <a:endParaRPr lang="hr-HR"/>
          </a:p>
        </p:txBody>
      </p:sp>
      <p:pic>
        <p:nvPicPr>
          <p:cNvPr id="7" name="Picture 6"/>
          <p:cNvPicPr>
            <a:picLocks noChangeAspect="1"/>
          </p:cNvPicPr>
          <p:nvPr userDrawn="1"/>
        </p:nvPicPr>
        <p:blipFill>
          <a:blip r:embed="rId13"/>
          <a:stretch>
            <a:fillRect/>
          </a:stretch>
        </p:blipFill>
        <p:spPr>
          <a:xfrm>
            <a:off x="9178182" y="6122068"/>
            <a:ext cx="2242025" cy="735932"/>
          </a:xfrm>
          <a:prstGeom prst="rect">
            <a:avLst/>
          </a:prstGeom>
        </p:spPr>
      </p:pic>
    </p:spTree>
    <p:extLst>
      <p:ext uri="{BB962C8B-B14F-4D97-AF65-F5344CB8AC3E}">
        <p14:creationId xmlns:p14="http://schemas.microsoft.com/office/powerpoint/2010/main" val="26295084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fondovieu.gov.hr/"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euinmyregion.eu/generator" TargetMode="External"/><Relationship Id="rId2" Type="http://schemas.openxmlformats.org/officeDocument/2006/relationships/hyperlink" Target="https://ec.europa.eu/regional_policy/en/information/logos_downloadcenter/"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1122363"/>
            <a:ext cx="10289137" cy="2387600"/>
          </a:xfrm>
        </p:spPr>
        <p:style>
          <a:lnRef idx="1">
            <a:schemeClr val="accent1"/>
          </a:lnRef>
          <a:fillRef idx="1003">
            <a:schemeClr val="lt2"/>
          </a:fillRef>
          <a:effectRef idx="1">
            <a:schemeClr val="accent1"/>
          </a:effectRef>
          <a:fontRef idx="minor">
            <a:schemeClr val="dk1"/>
          </a:fontRef>
        </p:style>
        <p:txBody>
          <a:bodyPr>
            <a:normAutofit fontScale="90000"/>
          </a:bodyPr>
          <a:lstStyle/>
          <a:p>
            <a:br>
              <a:rPr lang="hr-HR" dirty="0"/>
            </a:br>
            <a:r>
              <a:rPr lang="hr-HR" dirty="0"/>
              <a:t> </a:t>
            </a:r>
            <a:r>
              <a:rPr lang="en-GB" sz="3600" dirty="0" err="1"/>
              <a:t>Poziv</a:t>
            </a:r>
            <a:r>
              <a:rPr lang="en-GB" sz="3600" dirty="0"/>
              <a:t> </a:t>
            </a:r>
            <a:r>
              <a:rPr lang="en-GB" sz="3600" dirty="0" err="1"/>
              <a:t>na</a:t>
            </a:r>
            <a:r>
              <a:rPr lang="en-GB" sz="3600" dirty="0"/>
              <a:t> </a:t>
            </a:r>
            <a:r>
              <a:rPr lang="en-GB" sz="3600" dirty="0" err="1"/>
              <a:t>dostavu</a:t>
            </a:r>
            <a:r>
              <a:rPr lang="en-GB" sz="3600" dirty="0"/>
              <a:t> </a:t>
            </a:r>
            <a:r>
              <a:rPr lang="en-GB" sz="3600" dirty="0" err="1"/>
              <a:t>projektnih</a:t>
            </a:r>
            <a:r>
              <a:rPr lang="en-GB" sz="3600" dirty="0"/>
              <a:t> </a:t>
            </a:r>
            <a:r>
              <a:rPr lang="en-GB" sz="3600" dirty="0" err="1"/>
              <a:t>prijedloga</a:t>
            </a:r>
            <a:r>
              <a:rPr lang="en-GB" sz="3600" dirty="0"/>
              <a:t> </a:t>
            </a:r>
            <a:br>
              <a:rPr lang="en-GB" sz="3600" dirty="0"/>
            </a:br>
            <a:r>
              <a:rPr lang="en-GB" sz="4400" b="1" i="1" dirty="0" err="1"/>
              <a:t>Vaučeri</a:t>
            </a:r>
            <a:r>
              <a:rPr lang="en-GB" sz="4400" b="1" i="1" dirty="0"/>
              <a:t> za </a:t>
            </a:r>
            <a:r>
              <a:rPr lang="en-GB" sz="4400" b="1" i="1" dirty="0" err="1"/>
              <a:t>digitalizaciju</a:t>
            </a:r>
            <a:br>
              <a:rPr lang="en-GB" sz="4400" b="1" i="1" dirty="0"/>
            </a:br>
            <a:r>
              <a:rPr lang="en-GB" sz="4400" b="1" dirty="0"/>
              <a:t> </a:t>
            </a:r>
            <a:r>
              <a:rPr lang="en-GB" sz="3100" dirty="0" err="1"/>
              <a:t>Referentni</a:t>
            </a:r>
            <a:r>
              <a:rPr lang="en-GB" sz="3100" dirty="0"/>
              <a:t> </a:t>
            </a:r>
            <a:r>
              <a:rPr lang="en-GB" sz="3100" dirty="0" err="1"/>
              <a:t>broj</a:t>
            </a:r>
            <a:r>
              <a:rPr lang="en-GB" sz="3100" dirty="0"/>
              <a:t> NPOO.C 1.1.2. R3-I2.01</a:t>
            </a:r>
            <a:endParaRPr lang="hr-HR" sz="3100"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6" name="Slika 6">
            <a:extLst>
              <a:ext uri="{FF2B5EF4-FFF2-40B4-BE49-F238E27FC236}">
                <a16:creationId xmlns:a16="http://schemas.microsoft.com/office/drawing/2014/main" id="{D3ECD931-91CB-414D-A7C8-6DF891A858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5851" y="6155743"/>
            <a:ext cx="2136479" cy="474773"/>
          </a:xfrm>
          <a:prstGeom prst="rect">
            <a:avLst/>
          </a:prstGeom>
        </p:spPr>
      </p:pic>
    </p:spTree>
    <p:extLst>
      <p:ext uri="{BB962C8B-B14F-4D97-AF65-F5344CB8AC3E}">
        <p14:creationId xmlns:p14="http://schemas.microsoft.com/office/powerpoint/2010/main" val="3331788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p:cNvSpPr txBox="1"/>
          <p:nvPr/>
        </p:nvSpPr>
        <p:spPr>
          <a:xfrm>
            <a:off x="617949" y="265291"/>
            <a:ext cx="111825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err="1">
                <a:latin typeface="+mj-lt"/>
              </a:rPr>
              <a:t>Najmanji</a:t>
            </a:r>
            <a:r>
              <a:rPr lang="en-US" sz="2400" b="1" dirty="0">
                <a:latin typeface="+mj-lt"/>
              </a:rPr>
              <a:t> </a:t>
            </a:r>
            <a:r>
              <a:rPr lang="en-US" sz="2400" b="1" dirty="0" err="1">
                <a:latin typeface="+mj-lt"/>
              </a:rPr>
              <a:t>broj</a:t>
            </a:r>
            <a:r>
              <a:rPr lang="en-US" sz="2400" b="1" dirty="0">
                <a:latin typeface="+mj-lt"/>
              </a:rPr>
              <a:t> </a:t>
            </a:r>
            <a:r>
              <a:rPr lang="en-US" sz="2400" b="1" dirty="0" err="1">
                <a:latin typeface="+mj-lt"/>
              </a:rPr>
              <a:t>zaposlenih</a:t>
            </a:r>
            <a:r>
              <a:rPr lang="en-US" sz="2400" b="1" dirty="0">
                <a:latin typeface="+mj-lt"/>
              </a:rPr>
              <a:t> </a:t>
            </a:r>
            <a:r>
              <a:rPr lang="en-US" sz="2400" b="1" dirty="0" err="1">
                <a:latin typeface="+mj-lt"/>
              </a:rPr>
              <a:t>prema</a:t>
            </a:r>
            <a:r>
              <a:rPr lang="en-US" sz="2400" b="1" dirty="0">
                <a:latin typeface="+mj-lt"/>
              </a:rPr>
              <a:t> </a:t>
            </a:r>
            <a:r>
              <a:rPr lang="en-US" sz="2400" b="1" dirty="0" err="1">
                <a:latin typeface="+mj-lt"/>
              </a:rPr>
              <a:t>vrsti</a:t>
            </a:r>
            <a:r>
              <a:rPr lang="en-US" sz="2400" b="1" dirty="0">
                <a:latin typeface="+mj-lt"/>
              </a:rPr>
              <a:t> </a:t>
            </a:r>
            <a:r>
              <a:rPr lang="en-US" sz="2400" b="1" dirty="0" err="1">
                <a:latin typeface="+mj-lt"/>
              </a:rPr>
              <a:t>vaučera</a:t>
            </a:r>
            <a:r>
              <a:rPr lang="en-US" sz="2400" b="1" dirty="0">
                <a:latin typeface="+mj-lt"/>
              </a:rPr>
              <a:t>:</a:t>
            </a:r>
          </a:p>
        </p:txBody>
      </p:sp>
      <p:pic>
        <p:nvPicPr>
          <p:cNvPr id="7" name="Slika 6">
            <a:extLst>
              <a:ext uri="{FF2B5EF4-FFF2-40B4-BE49-F238E27FC236}">
                <a16:creationId xmlns:a16="http://schemas.microsoft.com/office/drawing/2014/main" id="{DF8EE1FF-3706-4C9C-BADA-07C29E2E3E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0405" y="6217919"/>
            <a:ext cx="2136479" cy="474773"/>
          </a:xfrm>
          <a:prstGeom prst="rect">
            <a:avLst/>
          </a:prstGeom>
        </p:spPr>
      </p:pic>
      <p:graphicFrame>
        <p:nvGraphicFramePr>
          <p:cNvPr id="6" name="Table 5">
            <a:extLst>
              <a:ext uri="{FF2B5EF4-FFF2-40B4-BE49-F238E27FC236}">
                <a16:creationId xmlns:a16="http://schemas.microsoft.com/office/drawing/2014/main" id="{9E40013A-80F7-4424-8CFA-FDF32192F329}"/>
              </a:ext>
            </a:extLst>
          </p:cNvPr>
          <p:cNvGraphicFramePr>
            <a:graphicFrameLocks noGrp="1"/>
          </p:cNvGraphicFramePr>
          <p:nvPr>
            <p:extLst>
              <p:ext uri="{D42A27DB-BD31-4B8C-83A1-F6EECF244321}">
                <p14:modId xmlns:p14="http://schemas.microsoft.com/office/powerpoint/2010/main" val="898139332"/>
              </p:ext>
            </p:extLst>
          </p:nvPr>
        </p:nvGraphicFramePr>
        <p:xfrm>
          <a:off x="1453414" y="1068405"/>
          <a:ext cx="8431731" cy="3339968"/>
        </p:xfrm>
        <a:graphic>
          <a:graphicData uri="http://schemas.openxmlformats.org/drawingml/2006/table">
            <a:tbl>
              <a:tblPr firstRow="1" firstCol="1" bandRow="1">
                <a:tableStyleId>{5C22544A-7EE6-4342-B048-85BDC9FD1C3A}</a:tableStyleId>
              </a:tblPr>
              <a:tblGrid>
                <a:gridCol w="6357228">
                  <a:extLst>
                    <a:ext uri="{9D8B030D-6E8A-4147-A177-3AD203B41FA5}">
                      <a16:colId xmlns:a16="http://schemas.microsoft.com/office/drawing/2014/main" val="2953343576"/>
                    </a:ext>
                  </a:extLst>
                </a:gridCol>
                <a:gridCol w="2074503">
                  <a:extLst>
                    <a:ext uri="{9D8B030D-6E8A-4147-A177-3AD203B41FA5}">
                      <a16:colId xmlns:a16="http://schemas.microsoft.com/office/drawing/2014/main" val="455122517"/>
                    </a:ext>
                  </a:extLst>
                </a:gridCol>
              </a:tblGrid>
              <a:tr h="605970">
                <a:tc>
                  <a:txBody>
                    <a:bodyPr/>
                    <a:lstStyle/>
                    <a:p>
                      <a:pPr algn="ctr"/>
                      <a:r>
                        <a:rPr lang="hr-HR" sz="1800" dirty="0">
                          <a:effectLst/>
                        </a:rPr>
                        <a:t>Vrsta vaučera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hr-HR" sz="1800">
                          <a:effectLst/>
                        </a:rPr>
                        <a:t>Min br. zaposlenih</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91371677"/>
                  </a:ext>
                </a:extLst>
              </a:tr>
              <a:tr h="514403">
                <a:tc>
                  <a:txBody>
                    <a:bodyPr/>
                    <a:lstStyle/>
                    <a:p>
                      <a:pPr>
                        <a:lnSpc>
                          <a:spcPct val="115000"/>
                        </a:lnSpc>
                        <a:spcAft>
                          <a:spcPts val="600"/>
                        </a:spcAft>
                      </a:pPr>
                      <a:r>
                        <a:rPr lang="hr-HR" sz="1800">
                          <a:effectLst/>
                        </a:rPr>
                        <a:t>Vaučer za poboljšanje digitalnih vještina - VDV</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hr-HR" sz="1800" b="1" dirty="0">
                          <a:effectLst/>
                        </a:rPr>
                        <a:t>1</a:t>
                      </a:r>
                      <a:endParaRPr lang="en-GB"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31556479"/>
                  </a:ext>
                </a:extLst>
              </a:tr>
              <a:tr h="514403">
                <a:tc>
                  <a:txBody>
                    <a:bodyPr/>
                    <a:lstStyle/>
                    <a:p>
                      <a:pPr>
                        <a:lnSpc>
                          <a:spcPct val="115000"/>
                        </a:lnSpc>
                        <a:spcAft>
                          <a:spcPts val="600"/>
                        </a:spcAft>
                      </a:pPr>
                      <a:r>
                        <a:rPr lang="hr-HR" sz="1800">
                          <a:effectLst/>
                        </a:rPr>
                        <a:t>Vaučer za digitalni marketing – VDM</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hr-HR" sz="1800" b="1" dirty="0">
                          <a:effectLst/>
                        </a:rPr>
                        <a:t>1</a:t>
                      </a:r>
                      <a:endParaRPr lang="en-GB"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8161525"/>
                  </a:ext>
                </a:extLst>
              </a:tr>
              <a:tr h="676386">
                <a:tc>
                  <a:txBody>
                    <a:bodyPr/>
                    <a:lstStyle/>
                    <a:p>
                      <a:pPr>
                        <a:lnSpc>
                          <a:spcPct val="115000"/>
                        </a:lnSpc>
                        <a:spcAft>
                          <a:spcPts val="600"/>
                        </a:spcAft>
                      </a:pPr>
                      <a:r>
                        <a:rPr lang="hr-HR" sz="1800">
                          <a:effectLst/>
                        </a:rPr>
                        <a:t>Vaučer za izradu strategije digitalne transformacije - VDT</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hr-HR" sz="1800" b="1" dirty="0">
                          <a:effectLst/>
                        </a:rPr>
                        <a:t>3</a:t>
                      </a:r>
                      <a:endParaRPr lang="en-GB"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27829940"/>
                  </a:ext>
                </a:extLst>
              </a:tr>
              <a:tr h="514403">
                <a:tc>
                  <a:txBody>
                    <a:bodyPr/>
                    <a:lstStyle/>
                    <a:p>
                      <a:pPr>
                        <a:lnSpc>
                          <a:spcPct val="115000"/>
                        </a:lnSpc>
                        <a:spcAft>
                          <a:spcPts val="600"/>
                        </a:spcAft>
                      </a:pPr>
                      <a:r>
                        <a:rPr lang="hr-HR" sz="1800">
                          <a:effectLst/>
                        </a:rPr>
                        <a:t>Vaučer za dijagnostiku kibernetičke otpornosti – VKO</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hr-HR" sz="1800" b="1" dirty="0">
                          <a:effectLst/>
                        </a:rPr>
                        <a:t>1</a:t>
                      </a:r>
                      <a:endParaRPr lang="en-GB"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9255913"/>
                  </a:ext>
                </a:extLst>
              </a:tr>
              <a:tr h="514403">
                <a:tc>
                  <a:txBody>
                    <a:bodyPr/>
                    <a:lstStyle/>
                    <a:p>
                      <a:r>
                        <a:rPr lang="hr-HR" sz="1800">
                          <a:effectLst/>
                        </a:rPr>
                        <a:t>Vaučer za složena digitalna rješenja  - VSD</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hr-HR" sz="1800" b="1" dirty="0">
                          <a:effectLst/>
                        </a:rPr>
                        <a:t>3</a:t>
                      </a:r>
                      <a:endParaRPr lang="en-GB"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39598017"/>
                  </a:ext>
                </a:extLst>
              </a:tr>
            </a:tbl>
          </a:graphicData>
        </a:graphic>
      </p:graphicFrame>
    </p:spTree>
    <p:extLst>
      <p:ext uri="{BB962C8B-B14F-4D97-AF65-F5344CB8AC3E}">
        <p14:creationId xmlns:p14="http://schemas.microsoft.com/office/powerpoint/2010/main" val="4086358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0" y="6113669"/>
            <a:ext cx="2558203" cy="757979"/>
          </a:xfrm>
          <a:prstGeom prst="rect">
            <a:avLst/>
          </a:prstGeom>
          <a:noFill/>
        </p:spPr>
      </p:pic>
      <p:sp>
        <p:nvSpPr>
          <p:cNvPr id="3" name="Rectangle 2"/>
          <p:cNvSpPr/>
          <p:nvPr/>
        </p:nvSpPr>
        <p:spPr>
          <a:xfrm>
            <a:off x="454249" y="973395"/>
            <a:ext cx="11306677" cy="4585871"/>
          </a:xfrm>
          <a:prstGeom prst="rect">
            <a:avLst/>
          </a:prstGeom>
        </p:spPr>
        <p:style>
          <a:lnRef idx="0">
            <a:scrgbClr r="0" g="0" b="0"/>
          </a:lnRef>
          <a:fillRef idx="1003">
            <a:schemeClr val="lt1"/>
          </a:fillRef>
          <a:effectRef idx="0">
            <a:scrgbClr r="0" g="0" b="0"/>
          </a:effectRef>
          <a:fontRef idx="major"/>
        </p:style>
        <p:txBody>
          <a:bodyPr wrap="square">
            <a:spAutoFit/>
          </a:bodyPr>
          <a:lstStyle/>
          <a:p>
            <a:pPr>
              <a:spcAft>
                <a:spcPts val="600"/>
              </a:spcAft>
            </a:pPr>
            <a:r>
              <a:rPr lang="hr-HR" dirty="0"/>
              <a:t>Prihvatljivi pružatelj usluga :</a:t>
            </a:r>
          </a:p>
          <a:p>
            <a:pPr marL="285750" indent="-285750">
              <a:spcAft>
                <a:spcPts val="600"/>
              </a:spcAft>
              <a:buFont typeface="Arial" panose="020B0604020202020204" pitchFamily="34" charset="0"/>
              <a:buChar char="•"/>
            </a:pPr>
            <a:r>
              <a:rPr lang="hr-HR" dirty="0"/>
              <a:t>je upisan u Katalog pružatelja usluga u okviru poziva “Vaučeri za digitalizaciju” MINGOR, za odgovarajuće područje vaučera</a:t>
            </a:r>
          </a:p>
          <a:p>
            <a:pPr marL="285750" indent="-285750">
              <a:spcAft>
                <a:spcPts val="600"/>
              </a:spcAft>
              <a:buFont typeface="Arial" panose="020B0604020202020204" pitchFamily="34" charset="0"/>
              <a:buChar char="•"/>
            </a:pPr>
            <a:r>
              <a:rPr lang="hr-HR" dirty="0"/>
              <a:t>ne sudjeluje niti će sudjelovati kao prijavitelj te je upoznat s odgovarajućim pravilima Poziva</a:t>
            </a:r>
          </a:p>
          <a:p>
            <a:pPr marL="285750" indent="-285750">
              <a:spcAft>
                <a:spcPts val="600"/>
              </a:spcAft>
              <a:buFont typeface="Arial" panose="020B0604020202020204" pitchFamily="34" charset="0"/>
              <a:buChar char="•"/>
            </a:pPr>
            <a:r>
              <a:rPr lang="hr-HR" dirty="0"/>
              <a:t>nije u sukobu interesa u predmetnom postupku dodjele bespovratnih sredstava </a:t>
            </a:r>
            <a:endParaRPr lang="en-GB" dirty="0"/>
          </a:p>
          <a:p>
            <a:pPr marL="285750" indent="-285750">
              <a:spcAft>
                <a:spcPts val="600"/>
              </a:spcAft>
              <a:buFont typeface="Arial" panose="020B0604020202020204" pitchFamily="34" charset="0"/>
              <a:buChar char="•"/>
            </a:pPr>
            <a:r>
              <a:rPr lang="hr-HR" dirty="0"/>
              <a:t>nije u odnosu povezane osobe  ili povezanog društva  s prijaviteljem</a:t>
            </a:r>
          </a:p>
          <a:p>
            <a:pPr marL="285750" indent="-285750">
              <a:spcAft>
                <a:spcPts val="600"/>
              </a:spcAft>
              <a:buFont typeface="Arial" panose="020B0604020202020204" pitchFamily="34" charset="0"/>
              <a:buChar char="•"/>
            </a:pPr>
            <a:r>
              <a:rPr lang="hr-HR" dirty="0"/>
              <a:t>je izvršio isplate plaća zaposlenicima, plaćanje doprinosa za financiranje obveznih osiguranja (osobito zdravstveno i mirovinsko) ili plaćanje poreza u skladu s propisima RH, odnosno države u kojoj je pružatelj usluge osnovan</a:t>
            </a:r>
          </a:p>
          <a:p>
            <a:pPr marL="285750" indent="-285750">
              <a:spcAft>
                <a:spcPts val="600"/>
              </a:spcAft>
              <a:buFont typeface="Arial" panose="020B0604020202020204" pitchFamily="34" charset="0"/>
              <a:buChar char="•"/>
            </a:pPr>
            <a:r>
              <a:rPr lang="hr-HR" dirty="0"/>
              <a:t>pružatelj usluge ili osoba ovlaštena po zakonu za zastupanje nije pravomoćno osuđen/a za jedno ili više kaznenih djela</a:t>
            </a:r>
          </a:p>
          <a:p>
            <a:pPr marL="285750" indent="-285750">
              <a:spcAft>
                <a:spcPts val="600"/>
              </a:spcAft>
              <a:buFont typeface="Arial" panose="020B0604020202020204" pitchFamily="34" charset="0"/>
              <a:buChar char="•"/>
            </a:pPr>
            <a:r>
              <a:rPr lang="hr-HR" dirty="0"/>
              <a:t>nad njim nije otvoren stečajni postupak, nije nesposoban za plaćanje ili prezadužen, ili u postupku likvidacije, njegovom imovinom ne upravlja stečajni upravitelj ili sud, nije u nagodbi s vjerovnicima, nije obustavio poslovne aktivnosti ili dr.</a:t>
            </a:r>
          </a:p>
          <a:p>
            <a:r>
              <a:rPr lang="en-GB" dirty="0"/>
              <a:t>Gore </a:t>
            </a:r>
            <a:r>
              <a:rPr lang="en-GB" dirty="0" err="1"/>
              <a:t>navedeno</a:t>
            </a:r>
            <a:r>
              <a:rPr lang="en-GB" dirty="0"/>
              <a:t> </a:t>
            </a:r>
            <a:r>
              <a:rPr lang="en-GB" dirty="0" err="1"/>
              <a:t>pružatelj</a:t>
            </a:r>
            <a:r>
              <a:rPr lang="en-GB" dirty="0"/>
              <a:t> </a:t>
            </a:r>
            <a:r>
              <a:rPr lang="en-GB" dirty="0" err="1"/>
              <a:t>usluga</a:t>
            </a:r>
            <a:r>
              <a:rPr lang="en-GB" dirty="0"/>
              <a:t> </a:t>
            </a:r>
            <a:r>
              <a:rPr lang="en-GB" i="1" dirty="0" err="1"/>
              <a:t>potvrđuje</a:t>
            </a:r>
            <a:r>
              <a:rPr lang="en-GB" i="1" dirty="0"/>
              <a:t> </a:t>
            </a:r>
            <a:r>
              <a:rPr lang="en-GB" i="1" dirty="0" err="1"/>
              <a:t>Izjavom</a:t>
            </a:r>
            <a:r>
              <a:rPr lang="en-GB" i="1" dirty="0"/>
              <a:t> (</a:t>
            </a:r>
            <a:r>
              <a:rPr lang="en-GB" i="1" dirty="0" err="1"/>
              <a:t>Obrazac</a:t>
            </a:r>
            <a:r>
              <a:rPr lang="en-GB" i="1" dirty="0"/>
              <a:t> 5) </a:t>
            </a:r>
            <a:r>
              <a:rPr lang="en-GB" dirty="0" err="1"/>
              <a:t>te</a:t>
            </a:r>
            <a:r>
              <a:rPr lang="en-GB" dirty="0"/>
              <a:t> </a:t>
            </a:r>
            <a:r>
              <a:rPr lang="en-GB" i="1" dirty="0" err="1"/>
              <a:t>potvrdom</a:t>
            </a:r>
            <a:r>
              <a:rPr lang="en-GB" i="1" dirty="0"/>
              <a:t> </a:t>
            </a:r>
            <a:r>
              <a:rPr lang="en-GB" i="1" dirty="0" err="1"/>
              <a:t>Porezne</a:t>
            </a:r>
            <a:r>
              <a:rPr lang="en-GB" i="1" dirty="0"/>
              <a:t> </a:t>
            </a:r>
            <a:r>
              <a:rPr lang="en-GB" i="1" dirty="0" err="1"/>
              <a:t>uprave</a:t>
            </a:r>
            <a:r>
              <a:rPr lang="en-GB" i="1" dirty="0"/>
              <a:t> </a:t>
            </a:r>
            <a:r>
              <a:rPr lang="en-GB" dirty="0"/>
              <a:t>ne </a:t>
            </a:r>
            <a:r>
              <a:rPr lang="en-GB" dirty="0" err="1"/>
              <a:t>starijom</a:t>
            </a:r>
            <a:r>
              <a:rPr lang="en-GB" dirty="0"/>
              <a:t> od 30 dana </a:t>
            </a:r>
            <a:r>
              <a:rPr lang="en-GB" dirty="0" err="1"/>
              <a:t>prije</a:t>
            </a:r>
            <a:r>
              <a:rPr lang="en-GB" dirty="0"/>
              <a:t> </a:t>
            </a:r>
            <a:r>
              <a:rPr lang="en-GB" dirty="0" err="1"/>
              <a:t>izdavanja</a:t>
            </a:r>
            <a:r>
              <a:rPr lang="en-GB" dirty="0"/>
              <a:t> </a:t>
            </a:r>
            <a:r>
              <a:rPr lang="en-GB" dirty="0" err="1"/>
              <a:t>ponude</a:t>
            </a:r>
            <a:endParaRPr lang="hr-HR" dirty="0"/>
          </a:p>
        </p:txBody>
      </p:sp>
      <p:sp>
        <p:nvSpPr>
          <p:cNvPr id="4" name="TextBox 3"/>
          <p:cNvSpPr txBox="1"/>
          <p:nvPr/>
        </p:nvSpPr>
        <p:spPr>
          <a:xfrm>
            <a:off x="500745" y="371323"/>
            <a:ext cx="112601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PRIHVATLJIVOST PRUŽATELJA USLUGA</a:t>
            </a:r>
          </a:p>
        </p:txBody>
      </p:sp>
      <p:pic>
        <p:nvPicPr>
          <p:cNvPr id="7" name="Slika 6">
            <a:extLst>
              <a:ext uri="{FF2B5EF4-FFF2-40B4-BE49-F238E27FC236}">
                <a16:creationId xmlns:a16="http://schemas.microsoft.com/office/drawing/2014/main" id="{33A561B1-4F79-4712-884A-8F77925B5DC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73945" y="6257597"/>
            <a:ext cx="2136479" cy="474773"/>
          </a:xfrm>
          <a:prstGeom prst="rect">
            <a:avLst/>
          </a:prstGeom>
        </p:spPr>
      </p:pic>
    </p:spTree>
    <p:extLst>
      <p:ext uri="{BB962C8B-B14F-4D97-AF65-F5344CB8AC3E}">
        <p14:creationId xmlns:p14="http://schemas.microsoft.com/office/powerpoint/2010/main" val="1457334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13669"/>
            <a:ext cx="2558203" cy="757979"/>
          </a:xfrm>
          <a:prstGeom prst="rect">
            <a:avLst/>
          </a:prstGeom>
          <a:noFill/>
        </p:spPr>
      </p:pic>
      <p:sp>
        <p:nvSpPr>
          <p:cNvPr id="3" name="Rectangle 2"/>
          <p:cNvSpPr/>
          <p:nvPr/>
        </p:nvSpPr>
        <p:spPr>
          <a:xfrm>
            <a:off x="313509" y="922504"/>
            <a:ext cx="11377747" cy="4585871"/>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spcAft>
                <a:spcPts val="400"/>
              </a:spcAft>
              <a:buFont typeface="Arial" panose="020B0604020202020204" pitchFamily="34" charset="0"/>
              <a:buChar char="•"/>
            </a:pPr>
            <a:r>
              <a:rPr lang="en-US" dirty="0"/>
              <a:t>Projekt je u </a:t>
            </a:r>
            <a:r>
              <a:rPr lang="en-US" b="1" dirty="0" err="1"/>
              <a:t>skladu</a:t>
            </a:r>
            <a:r>
              <a:rPr lang="en-US" b="1" dirty="0"/>
              <a:t> </a:t>
            </a:r>
            <a:r>
              <a:rPr lang="en-US" b="1" dirty="0" err="1"/>
              <a:t>sa</a:t>
            </a:r>
            <a:r>
              <a:rPr lang="en-US" b="1" dirty="0"/>
              <a:t> </a:t>
            </a:r>
            <a:r>
              <a:rPr lang="en-US" b="1" dirty="0" err="1"/>
              <a:t>predmetom</a:t>
            </a:r>
            <a:r>
              <a:rPr lang="en-US" b="1" dirty="0"/>
              <a:t> i </a:t>
            </a:r>
            <a:r>
              <a:rPr lang="en-US" b="1" dirty="0" err="1"/>
              <a:t>svrhom</a:t>
            </a:r>
            <a:r>
              <a:rPr lang="en-US" b="1" dirty="0"/>
              <a:t> </a:t>
            </a:r>
            <a:r>
              <a:rPr lang="en-US" b="1" dirty="0" err="1"/>
              <a:t>Poziva</a:t>
            </a:r>
            <a:r>
              <a:rPr lang="en-US" b="1" dirty="0"/>
              <a:t> </a:t>
            </a:r>
            <a:r>
              <a:rPr lang="en-US" dirty="0" err="1"/>
              <a:t>te</a:t>
            </a:r>
            <a:r>
              <a:rPr lang="en-US" dirty="0"/>
              <a:t> </a:t>
            </a:r>
            <a:r>
              <a:rPr lang="en-US" dirty="0" err="1"/>
              <a:t>doprinosi</a:t>
            </a:r>
            <a:r>
              <a:rPr lang="en-US" dirty="0"/>
              <a:t> </a:t>
            </a:r>
            <a:r>
              <a:rPr lang="en-US" dirty="0" err="1"/>
              <a:t>obaveznim</a:t>
            </a:r>
            <a:r>
              <a:rPr lang="en-US" dirty="0"/>
              <a:t> </a:t>
            </a:r>
            <a:r>
              <a:rPr lang="en-US" dirty="0" err="1"/>
              <a:t>pokazateljima</a:t>
            </a:r>
            <a:r>
              <a:rPr lang="en-US" dirty="0"/>
              <a:t> </a:t>
            </a:r>
            <a:r>
              <a:rPr lang="en-US" dirty="0" err="1"/>
              <a:t>Poziva</a:t>
            </a:r>
            <a:endParaRPr lang="en-US" dirty="0"/>
          </a:p>
          <a:p>
            <a:pPr marL="285750" indent="-285750">
              <a:spcAft>
                <a:spcPts val="400"/>
              </a:spcAft>
              <a:buFont typeface="Arial" panose="020B0604020202020204" pitchFamily="34" charset="0"/>
              <a:buChar char="•"/>
            </a:pPr>
            <a:r>
              <a:rPr lang="en-US" dirty="0" err="1"/>
              <a:t>Projekt</a:t>
            </a:r>
            <a:r>
              <a:rPr lang="en-US" dirty="0"/>
              <a:t> se </a:t>
            </a:r>
            <a:r>
              <a:rPr lang="en-US" b="1" dirty="0" err="1"/>
              <a:t>provodi</a:t>
            </a:r>
            <a:r>
              <a:rPr lang="en-US" b="1" dirty="0"/>
              <a:t> </a:t>
            </a:r>
            <a:r>
              <a:rPr lang="en-US" b="1" dirty="0" err="1"/>
              <a:t>i</a:t>
            </a:r>
            <a:r>
              <a:rPr lang="en-US" b="1" dirty="0"/>
              <a:t> </a:t>
            </a:r>
            <a:r>
              <a:rPr lang="en-US" b="1" dirty="0" err="1"/>
              <a:t>rezultati</a:t>
            </a:r>
            <a:r>
              <a:rPr lang="en-US" b="1" dirty="0"/>
              <a:t> </a:t>
            </a:r>
            <a:r>
              <a:rPr lang="en-US" dirty="0" err="1"/>
              <a:t>projekta</a:t>
            </a:r>
            <a:r>
              <a:rPr lang="en-US" dirty="0"/>
              <a:t> </a:t>
            </a:r>
            <a:r>
              <a:rPr lang="en-US" dirty="0" err="1"/>
              <a:t>imaju</a:t>
            </a:r>
            <a:r>
              <a:rPr lang="en-US" dirty="0"/>
              <a:t> </a:t>
            </a:r>
            <a:r>
              <a:rPr lang="en-US" b="1" dirty="0" err="1"/>
              <a:t>učinak</a:t>
            </a:r>
            <a:r>
              <a:rPr lang="en-US" b="1" dirty="0"/>
              <a:t> </a:t>
            </a:r>
            <a:r>
              <a:rPr lang="en-US" b="1" dirty="0" err="1"/>
              <a:t>na</a:t>
            </a:r>
            <a:r>
              <a:rPr lang="en-US" b="1" dirty="0"/>
              <a:t> </a:t>
            </a:r>
            <a:r>
              <a:rPr lang="en-US" b="1" dirty="0" err="1"/>
              <a:t>području</a:t>
            </a:r>
            <a:r>
              <a:rPr lang="en-US" b="1" dirty="0"/>
              <a:t> RH </a:t>
            </a:r>
          </a:p>
          <a:p>
            <a:pPr marL="285750" indent="-285750">
              <a:spcAft>
                <a:spcPts val="400"/>
              </a:spcAft>
              <a:buFont typeface="Arial" panose="020B0604020202020204" pitchFamily="34" charset="0"/>
              <a:buChar char="•"/>
            </a:pPr>
            <a:r>
              <a:rPr lang="en-US" dirty="0" err="1"/>
              <a:t>Aktivnosti</a:t>
            </a:r>
            <a:r>
              <a:rPr lang="en-US" dirty="0"/>
              <a:t> </a:t>
            </a:r>
            <a:r>
              <a:rPr lang="en-US" dirty="0" err="1"/>
              <a:t>projekta</a:t>
            </a:r>
            <a:r>
              <a:rPr lang="en-US" dirty="0"/>
              <a:t> </a:t>
            </a:r>
            <a:r>
              <a:rPr lang="en-US" dirty="0" err="1"/>
              <a:t>odvijaju</a:t>
            </a:r>
            <a:r>
              <a:rPr lang="en-US" dirty="0"/>
              <a:t> se u </a:t>
            </a:r>
            <a:r>
              <a:rPr lang="en-US" b="1" dirty="0" err="1"/>
              <a:t>prihvatljivom</a:t>
            </a:r>
            <a:r>
              <a:rPr lang="en-US" b="1" dirty="0"/>
              <a:t> </a:t>
            </a:r>
            <a:r>
              <a:rPr lang="en-US" b="1" dirty="0" err="1"/>
              <a:t>sektoru</a:t>
            </a:r>
            <a:r>
              <a:rPr lang="en-US" b="1" dirty="0"/>
              <a:t> </a:t>
            </a:r>
            <a:r>
              <a:rPr lang="en-US" dirty="0"/>
              <a:t>i u </a:t>
            </a:r>
            <a:r>
              <a:rPr lang="en-US" dirty="0" err="1"/>
              <a:t>skladu</a:t>
            </a:r>
            <a:r>
              <a:rPr lang="en-US" dirty="0"/>
              <a:t> </a:t>
            </a:r>
            <a:r>
              <a:rPr lang="en-US" dirty="0" err="1"/>
              <a:t>su</a:t>
            </a:r>
            <a:r>
              <a:rPr lang="en-US" dirty="0"/>
              <a:t> s </a:t>
            </a:r>
            <a:r>
              <a:rPr lang="en-US" b="1" dirty="0" err="1"/>
              <a:t>prihvatljivim</a:t>
            </a:r>
            <a:r>
              <a:rPr lang="en-US" b="1" dirty="0"/>
              <a:t> </a:t>
            </a:r>
            <a:r>
              <a:rPr lang="en-US" b="1" dirty="0" err="1"/>
              <a:t>aktivnostima</a:t>
            </a:r>
            <a:r>
              <a:rPr lang="en-US" b="1" dirty="0"/>
              <a:t> </a:t>
            </a:r>
            <a:r>
              <a:rPr lang="en-US" dirty="0" err="1"/>
              <a:t>ovog</a:t>
            </a:r>
            <a:r>
              <a:rPr lang="en-US" dirty="0"/>
              <a:t> </a:t>
            </a:r>
            <a:r>
              <a:rPr lang="en-US" dirty="0" err="1"/>
              <a:t>Poziva</a:t>
            </a:r>
            <a:endParaRPr lang="en-US" dirty="0"/>
          </a:p>
          <a:p>
            <a:pPr marL="285750" indent="-285750">
              <a:spcAft>
                <a:spcPts val="400"/>
              </a:spcAft>
              <a:buFont typeface="Arial" panose="020B0604020202020204" pitchFamily="34" charset="0"/>
              <a:buChar char="•"/>
            </a:pPr>
            <a:r>
              <a:rPr lang="en-US" dirty="0" err="1"/>
              <a:t>Provedba</a:t>
            </a:r>
            <a:r>
              <a:rPr lang="en-US" dirty="0"/>
              <a:t> </a:t>
            </a:r>
            <a:r>
              <a:rPr lang="en-US" dirty="0" err="1"/>
              <a:t>projekta</a:t>
            </a:r>
            <a:r>
              <a:rPr lang="en-US" dirty="0"/>
              <a:t> </a:t>
            </a:r>
            <a:r>
              <a:rPr lang="en-US" b="1" dirty="0" err="1"/>
              <a:t>nije</a:t>
            </a:r>
            <a:r>
              <a:rPr lang="en-US" b="1" dirty="0"/>
              <a:t> </a:t>
            </a:r>
            <a:r>
              <a:rPr lang="en-US" b="1" dirty="0" err="1"/>
              <a:t>započela</a:t>
            </a:r>
            <a:r>
              <a:rPr lang="en-US" b="1" dirty="0"/>
              <a:t> </a:t>
            </a:r>
            <a:r>
              <a:rPr lang="en-US" b="1" dirty="0" err="1"/>
              <a:t>niti</a:t>
            </a:r>
            <a:r>
              <a:rPr lang="en-US" b="1" dirty="0"/>
              <a:t> </a:t>
            </a:r>
            <a:r>
              <a:rPr lang="en-US" b="1" dirty="0" err="1"/>
              <a:t>završila</a:t>
            </a:r>
            <a:r>
              <a:rPr lang="en-US" b="1" dirty="0"/>
              <a:t> </a:t>
            </a:r>
            <a:r>
              <a:rPr lang="en-US" b="1" dirty="0" err="1"/>
              <a:t>prije</a:t>
            </a:r>
            <a:r>
              <a:rPr lang="en-US" b="1" dirty="0"/>
              <a:t> </a:t>
            </a:r>
            <a:r>
              <a:rPr lang="en-US" b="1" dirty="0" err="1"/>
              <a:t>izdavanja</a:t>
            </a:r>
            <a:r>
              <a:rPr lang="en-US" b="1" dirty="0"/>
              <a:t> </a:t>
            </a:r>
            <a:r>
              <a:rPr lang="en-US" b="1" dirty="0" err="1"/>
              <a:t>vaučera</a:t>
            </a:r>
            <a:endParaRPr lang="en-US" b="1" dirty="0"/>
          </a:p>
          <a:p>
            <a:pPr marL="285750" indent="-285750">
              <a:spcAft>
                <a:spcPts val="400"/>
              </a:spcAft>
              <a:buFont typeface="Arial" panose="020B0604020202020204" pitchFamily="34" charset="0"/>
              <a:buChar char="•"/>
            </a:pPr>
            <a:r>
              <a:rPr lang="en-US" dirty="0" err="1"/>
              <a:t>Predviđeno</a:t>
            </a:r>
            <a:r>
              <a:rPr lang="en-US" dirty="0"/>
              <a:t> </a:t>
            </a:r>
            <a:r>
              <a:rPr lang="en-US" dirty="0" err="1"/>
              <a:t>trajanje</a:t>
            </a:r>
            <a:r>
              <a:rPr lang="en-US" dirty="0"/>
              <a:t> </a:t>
            </a:r>
            <a:r>
              <a:rPr lang="en-US" dirty="0" err="1"/>
              <a:t>projekta</a:t>
            </a:r>
            <a:r>
              <a:rPr lang="en-US" dirty="0"/>
              <a:t> </a:t>
            </a:r>
            <a:r>
              <a:rPr lang="en-US" dirty="0" err="1"/>
              <a:t>nije</a:t>
            </a:r>
            <a:r>
              <a:rPr lang="en-US" dirty="0"/>
              <a:t> </a:t>
            </a:r>
            <a:r>
              <a:rPr lang="en-US" dirty="0" err="1"/>
              <a:t>dulje</a:t>
            </a:r>
            <a:r>
              <a:rPr lang="en-US" dirty="0"/>
              <a:t> od </a:t>
            </a:r>
            <a:r>
              <a:rPr lang="en-US" b="1" dirty="0"/>
              <a:t>30. </a:t>
            </a:r>
            <a:r>
              <a:rPr lang="en-US" b="1" dirty="0" err="1"/>
              <a:t>lipnja</a:t>
            </a:r>
            <a:r>
              <a:rPr lang="en-US" b="1" dirty="0"/>
              <a:t> 2026. </a:t>
            </a:r>
            <a:r>
              <a:rPr lang="en-US" b="1" dirty="0" err="1"/>
              <a:t>godine</a:t>
            </a:r>
            <a:endParaRPr lang="en-US" dirty="0"/>
          </a:p>
          <a:p>
            <a:pPr marL="285750" indent="-285750">
              <a:spcAft>
                <a:spcPts val="400"/>
              </a:spcAft>
              <a:buFont typeface="Arial" panose="020B0604020202020204" pitchFamily="34" charset="0"/>
              <a:buChar char="•"/>
            </a:pPr>
            <a:r>
              <a:rPr lang="hr-HR" dirty="0"/>
              <a:t>Predviđeno trajanje projekta nije dulje od </a:t>
            </a:r>
            <a:r>
              <a:rPr lang="hr-HR" b="1" dirty="0"/>
              <a:t>12 mjeseci od dana izdavanja vaučera </a:t>
            </a:r>
            <a:endParaRPr lang="en-GB" b="1" dirty="0"/>
          </a:p>
          <a:p>
            <a:pPr marL="285750" indent="-285750">
              <a:spcAft>
                <a:spcPts val="400"/>
              </a:spcAft>
              <a:buFont typeface="Arial" panose="020B0604020202020204" pitchFamily="34" charset="0"/>
              <a:buChar char="•"/>
            </a:pPr>
            <a:r>
              <a:rPr lang="en-US" dirty="0" err="1"/>
              <a:t>Projekt</a:t>
            </a:r>
            <a:r>
              <a:rPr lang="en-US" dirty="0"/>
              <a:t> </a:t>
            </a:r>
            <a:r>
              <a:rPr lang="en-US" dirty="0" err="1"/>
              <a:t>poštuje</a:t>
            </a:r>
            <a:r>
              <a:rPr lang="en-US" dirty="0"/>
              <a:t> </a:t>
            </a:r>
            <a:r>
              <a:rPr lang="en-US" dirty="0" err="1"/>
              <a:t>načelo</a:t>
            </a:r>
            <a:r>
              <a:rPr lang="en-US" dirty="0"/>
              <a:t> </a:t>
            </a:r>
            <a:r>
              <a:rPr lang="en-US" dirty="0" err="1"/>
              <a:t>nekumulativnosti</a:t>
            </a:r>
            <a:r>
              <a:rPr lang="en-US" dirty="0"/>
              <a:t>, </a:t>
            </a:r>
            <a:r>
              <a:rPr lang="en-US" dirty="0" err="1"/>
              <a:t>odnosno</a:t>
            </a:r>
            <a:r>
              <a:rPr lang="en-US" dirty="0"/>
              <a:t> </a:t>
            </a:r>
            <a:r>
              <a:rPr lang="en-US" b="1" dirty="0"/>
              <a:t>ne </a:t>
            </a:r>
            <a:r>
              <a:rPr lang="en-US" b="1" dirty="0" err="1"/>
              <a:t>predstavlja</a:t>
            </a:r>
            <a:r>
              <a:rPr lang="en-US" b="1" dirty="0"/>
              <a:t> </a:t>
            </a:r>
            <a:r>
              <a:rPr lang="en-US" b="1" dirty="0" err="1"/>
              <a:t>dvostruko</a:t>
            </a:r>
            <a:r>
              <a:rPr lang="en-US" b="1" dirty="0"/>
              <a:t> </a:t>
            </a:r>
            <a:r>
              <a:rPr lang="en-US" b="1" dirty="0" err="1"/>
              <a:t>financiranje</a:t>
            </a:r>
            <a:endParaRPr lang="en-US" b="1" dirty="0"/>
          </a:p>
          <a:p>
            <a:pPr marL="285750" indent="-285750">
              <a:spcAft>
                <a:spcPts val="400"/>
              </a:spcAft>
              <a:buFont typeface="Arial" panose="020B0604020202020204" pitchFamily="34" charset="0"/>
              <a:buChar char="•"/>
            </a:pPr>
            <a:r>
              <a:rPr lang="en-US" dirty="0"/>
              <a:t>Projekt je </a:t>
            </a:r>
            <a:r>
              <a:rPr lang="en-US" b="1" dirty="0"/>
              <a:t>u </a:t>
            </a:r>
            <a:r>
              <a:rPr lang="en-US" b="1" dirty="0" err="1"/>
              <a:t>skladu</a:t>
            </a:r>
            <a:r>
              <a:rPr lang="en-US" b="1" dirty="0"/>
              <a:t> s </a:t>
            </a:r>
            <a:r>
              <a:rPr lang="en-US" b="1" dirty="0" err="1"/>
              <a:t>horizontalnim</a:t>
            </a:r>
            <a:r>
              <a:rPr lang="en-US" b="1" dirty="0"/>
              <a:t> </a:t>
            </a:r>
            <a:r>
              <a:rPr lang="en-US" b="1" dirty="0" err="1"/>
              <a:t>politikama</a:t>
            </a:r>
            <a:r>
              <a:rPr lang="en-US" b="1" dirty="0"/>
              <a:t> </a:t>
            </a:r>
            <a:r>
              <a:rPr lang="en-US" dirty="0"/>
              <a:t>EU </a:t>
            </a:r>
            <a:r>
              <a:rPr lang="en-US" dirty="0" err="1"/>
              <a:t>te</a:t>
            </a:r>
            <a:r>
              <a:rPr lang="en-US" dirty="0"/>
              <a:t> u </a:t>
            </a:r>
            <a:r>
              <a:rPr lang="en-US" dirty="0" err="1"/>
              <a:t>skladu</a:t>
            </a:r>
            <a:r>
              <a:rPr lang="en-US" dirty="0"/>
              <a:t> </a:t>
            </a:r>
            <a:r>
              <a:rPr lang="en-US" b="1" dirty="0"/>
              <a:t>s </a:t>
            </a:r>
            <a:r>
              <a:rPr lang="en-US" b="1" dirty="0" err="1"/>
              <a:t>načelom</a:t>
            </a:r>
            <a:r>
              <a:rPr lang="en-US" b="1" dirty="0"/>
              <a:t> “ne </a:t>
            </a:r>
            <a:r>
              <a:rPr lang="en-US" b="1" dirty="0" err="1"/>
              <a:t>nanosi</a:t>
            </a:r>
            <a:r>
              <a:rPr lang="en-US" b="1" dirty="0"/>
              <a:t> </a:t>
            </a:r>
            <a:r>
              <a:rPr lang="en-US" b="1" dirty="0" err="1"/>
              <a:t>bitnu</a:t>
            </a:r>
            <a:r>
              <a:rPr lang="en-US" b="1" dirty="0"/>
              <a:t> </a:t>
            </a:r>
            <a:r>
              <a:rPr lang="en-US" b="1" dirty="0" err="1"/>
              <a:t>štetu</a:t>
            </a:r>
            <a:r>
              <a:rPr lang="en-US" b="1" dirty="0"/>
              <a:t>” (DNSH)</a:t>
            </a:r>
          </a:p>
          <a:p>
            <a:pPr marL="285750" indent="-285750">
              <a:spcAft>
                <a:spcPts val="400"/>
              </a:spcAft>
              <a:buFont typeface="Arial" panose="020B0604020202020204" pitchFamily="34" charset="0"/>
              <a:buChar char="•"/>
            </a:pPr>
            <a:r>
              <a:rPr lang="en-US" dirty="0" err="1"/>
              <a:t>Iznos</a:t>
            </a:r>
            <a:r>
              <a:rPr lang="en-US" dirty="0"/>
              <a:t> </a:t>
            </a:r>
            <a:r>
              <a:rPr lang="en-US" dirty="0" err="1"/>
              <a:t>traženih</a:t>
            </a:r>
            <a:r>
              <a:rPr lang="en-US" dirty="0"/>
              <a:t> </a:t>
            </a:r>
            <a:r>
              <a:rPr lang="en-US" dirty="0" err="1"/>
              <a:t>bespovratnih</a:t>
            </a:r>
            <a:r>
              <a:rPr lang="en-US" dirty="0"/>
              <a:t> </a:t>
            </a:r>
            <a:r>
              <a:rPr lang="en-US" dirty="0" err="1"/>
              <a:t>sredstava</a:t>
            </a:r>
            <a:r>
              <a:rPr lang="en-US" dirty="0"/>
              <a:t> za projekt </a:t>
            </a:r>
            <a:r>
              <a:rPr lang="en-US" b="1" dirty="0"/>
              <a:t>u </a:t>
            </a:r>
            <a:r>
              <a:rPr lang="en-US" b="1" dirty="0" err="1"/>
              <a:t>okviru</a:t>
            </a:r>
            <a:r>
              <a:rPr lang="en-US" b="1" dirty="0"/>
              <a:t> je </a:t>
            </a:r>
            <a:r>
              <a:rPr lang="en-US" dirty="0" err="1"/>
              <a:t>propisanog</a:t>
            </a:r>
            <a:r>
              <a:rPr lang="en-US" dirty="0"/>
              <a:t> </a:t>
            </a:r>
            <a:r>
              <a:rPr lang="en-US" b="1" dirty="0" err="1"/>
              <a:t>najvišeg</a:t>
            </a:r>
            <a:r>
              <a:rPr lang="en-US" b="1" dirty="0"/>
              <a:t> </a:t>
            </a:r>
            <a:r>
              <a:rPr lang="en-US" b="1" dirty="0" err="1"/>
              <a:t>iznosa</a:t>
            </a:r>
            <a:r>
              <a:rPr lang="en-US" b="1" dirty="0"/>
              <a:t> </a:t>
            </a:r>
            <a:r>
              <a:rPr lang="en-US" dirty="0"/>
              <a:t>za </a:t>
            </a:r>
            <a:r>
              <a:rPr lang="en-US" dirty="0" err="1"/>
              <a:t>pojedinu</a:t>
            </a:r>
            <a:r>
              <a:rPr lang="en-US" dirty="0"/>
              <a:t> </a:t>
            </a:r>
            <a:r>
              <a:rPr lang="en-US" dirty="0" err="1"/>
              <a:t>vrstu</a:t>
            </a:r>
            <a:r>
              <a:rPr lang="en-US" dirty="0"/>
              <a:t> </a:t>
            </a:r>
            <a:r>
              <a:rPr lang="en-US" dirty="0" err="1"/>
              <a:t>vaučera</a:t>
            </a:r>
            <a:endParaRPr lang="en-US" dirty="0"/>
          </a:p>
          <a:p>
            <a:pPr marL="285750" indent="-285750">
              <a:spcAft>
                <a:spcPts val="400"/>
              </a:spcAft>
              <a:buFont typeface="Arial" panose="020B0604020202020204" pitchFamily="34" charset="0"/>
              <a:buChar char="•"/>
            </a:pPr>
            <a:r>
              <a:rPr lang="en-US" dirty="0" err="1"/>
              <a:t>Projekt</a:t>
            </a:r>
            <a:r>
              <a:rPr lang="en-US" dirty="0"/>
              <a:t> se </a:t>
            </a:r>
            <a:r>
              <a:rPr lang="en-US" dirty="0" err="1"/>
              <a:t>odnosi</a:t>
            </a:r>
            <a:r>
              <a:rPr lang="en-US" dirty="0"/>
              <a:t> </a:t>
            </a:r>
            <a:r>
              <a:rPr lang="en-US" dirty="0" err="1"/>
              <a:t>na</a:t>
            </a:r>
            <a:r>
              <a:rPr lang="en-US" b="1" dirty="0"/>
              <a:t> </a:t>
            </a:r>
            <a:r>
              <a:rPr lang="en-US" b="1" dirty="0" err="1"/>
              <a:t>samo</a:t>
            </a:r>
            <a:r>
              <a:rPr lang="en-US" b="1" dirty="0"/>
              <a:t> </a:t>
            </a:r>
            <a:r>
              <a:rPr lang="en-US" b="1" dirty="0" err="1"/>
              <a:t>jednu</a:t>
            </a:r>
            <a:r>
              <a:rPr lang="en-US" b="1" dirty="0"/>
              <a:t> </a:t>
            </a:r>
            <a:r>
              <a:rPr lang="en-US" b="1" dirty="0" err="1"/>
              <a:t>vrstu</a:t>
            </a:r>
            <a:r>
              <a:rPr lang="en-US" b="1" dirty="0"/>
              <a:t> </a:t>
            </a:r>
            <a:r>
              <a:rPr lang="en-US" b="1" dirty="0" err="1"/>
              <a:t>vaučera</a:t>
            </a:r>
            <a:r>
              <a:rPr lang="en-US" b="1" dirty="0"/>
              <a:t> </a:t>
            </a:r>
            <a:r>
              <a:rPr lang="en-US" dirty="0"/>
              <a:t>za </a:t>
            </a:r>
            <a:r>
              <a:rPr lang="en-US" dirty="0" err="1"/>
              <a:t>nabavu</a:t>
            </a:r>
            <a:r>
              <a:rPr lang="en-US" dirty="0"/>
              <a:t> </a:t>
            </a:r>
            <a:r>
              <a:rPr lang="en-US" dirty="0" err="1"/>
              <a:t>usluge</a:t>
            </a:r>
            <a:r>
              <a:rPr lang="en-US" dirty="0"/>
              <a:t> </a:t>
            </a:r>
            <a:r>
              <a:rPr lang="en-US" b="1" dirty="0" err="1"/>
              <a:t>kod</a:t>
            </a:r>
            <a:r>
              <a:rPr lang="en-US" b="1" dirty="0"/>
              <a:t> </a:t>
            </a:r>
            <a:r>
              <a:rPr lang="en-US" b="1" dirty="0" err="1"/>
              <a:t>samo</a:t>
            </a:r>
            <a:r>
              <a:rPr lang="en-US" b="1" dirty="0"/>
              <a:t> </a:t>
            </a:r>
            <a:r>
              <a:rPr lang="en-US" b="1" dirty="0" err="1"/>
              <a:t>jednog</a:t>
            </a:r>
            <a:r>
              <a:rPr lang="en-US" b="1" dirty="0"/>
              <a:t> </a:t>
            </a:r>
            <a:r>
              <a:rPr lang="en-US" b="1" dirty="0" err="1"/>
              <a:t>pružatelja</a:t>
            </a:r>
            <a:r>
              <a:rPr lang="en-US" b="1" dirty="0"/>
              <a:t> </a:t>
            </a:r>
            <a:r>
              <a:rPr lang="en-US" b="1" dirty="0" err="1"/>
              <a:t>usluga</a:t>
            </a:r>
            <a:endParaRPr lang="en-US" b="1" dirty="0"/>
          </a:p>
          <a:p>
            <a:pPr marL="285750" indent="-285750">
              <a:spcAft>
                <a:spcPts val="400"/>
              </a:spcAft>
              <a:buFont typeface="Arial" panose="020B0604020202020204" pitchFamily="34" charset="0"/>
              <a:buChar char="•"/>
            </a:pPr>
            <a:r>
              <a:rPr lang="en-US" dirty="0" err="1"/>
              <a:t>Pružatelj</a:t>
            </a:r>
            <a:r>
              <a:rPr lang="en-US" dirty="0"/>
              <a:t> </a:t>
            </a:r>
            <a:r>
              <a:rPr lang="en-US" dirty="0" err="1"/>
              <a:t>usluge</a:t>
            </a:r>
            <a:r>
              <a:rPr lang="en-US" dirty="0"/>
              <a:t> </a:t>
            </a:r>
            <a:r>
              <a:rPr lang="en-US" dirty="0" err="1"/>
              <a:t>ispunjava</a:t>
            </a:r>
            <a:r>
              <a:rPr lang="en-US" dirty="0"/>
              <a:t> </a:t>
            </a:r>
            <a:r>
              <a:rPr lang="en-US" dirty="0" err="1"/>
              <a:t>sve</a:t>
            </a:r>
            <a:r>
              <a:rPr lang="en-US" dirty="0"/>
              <a:t> </a:t>
            </a:r>
            <a:r>
              <a:rPr lang="en-US" b="1" dirty="0" err="1"/>
              <a:t>kriterije</a:t>
            </a:r>
            <a:r>
              <a:rPr lang="en-US" b="1" dirty="0"/>
              <a:t> </a:t>
            </a:r>
            <a:r>
              <a:rPr lang="en-US" b="1" dirty="0" err="1"/>
              <a:t>prihvatljivosti</a:t>
            </a:r>
            <a:r>
              <a:rPr lang="en-US" b="1" dirty="0"/>
              <a:t> </a:t>
            </a:r>
            <a:r>
              <a:rPr lang="en-US" b="1" dirty="0" err="1"/>
              <a:t>pružatelja</a:t>
            </a:r>
            <a:r>
              <a:rPr lang="en-US" b="1" dirty="0"/>
              <a:t> </a:t>
            </a:r>
            <a:r>
              <a:rPr lang="en-US" b="1" dirty="0" err="1"/>
              <a:t>usluga</a:t>
            </a:r>
            <a:r>
              <a:rPr lang="en-US" b="1" dirty="0"/>
              <a:t> </a:t>
            </a:r>
            <a:r>
              <a:rPr lang="en-US" dirty="0" err="1"/>
              <a:t>propisane</a:t>
            </a:r>
            <a:r>
              <a:rPr lang="en-US" dirty="0"/>
              <a:t> </a:t>
            </a:r>
            <a:r>
              <a:rPr lang="en-US" dirty="0" err="1"/>
              <a:t>ovim</a:t>
            </a:r>
            <a:r>
              <a:rPr lang="en-US" dirty="0"/>
              <a:t> </a:t>
            </a:r>
            <a:r>
              <a:rPr lang="en-US" dirty="0" err="1"/>
              <a:t>Uputama</a:t>
            </a:r>
            <a:endParaRPr lang="en-US" dirty="0"/>
          </a:p>
          <a:p>
            <a:pPr marL="285750" indent="-285750">
              <a:spcAft>
                <a:spcPts val="400"/>
              </a:spcAft>
              <a:buFont typeface="Arial" panose="020B0604020202020204" pitchFamily="34" charset="0"/>
              <a:buChar char="•"/>
            </a:pPr>
            <a:r>
              <a:rPr lang="en-US" dirty="0"/>
              <a:t>Projekt </a:t>
            </a:r>
            <a:r>
              <a:rPr lang="en-US" dirty="0" err="1"/>
              <a:t>udovoljava</a:t>
            </a:r>
            <a:r>
              <a:rPr lang="en-US" dirty="0"/>
              <a:t> </a:t>
            </a:r>
            <a:r>
              <a:rPr lang="en-US" dirty="0" err="1"/>
              <a:t>svim</a:t>
            </a:r>
            <a:r>
              <a:rPr lang="en-US" dirty="0"/>
              <a:t> </a:t>
            </a:r>
            <a:r>
              <a:rPr lang="en-US" dirty="0" err="1"/>
              <a:t>zahtjevima</a:t>
            </a:r>
            <a:r>
              <a:rPr lang="en-US" dirty="0"/>
              <a:t> </a:t>
            </a:r>
            <a:r>
              <a:rPr lang="en-US" dirty="0" err="1"/>
              <a:t>povezanima</a:t>
            </a:r>
            <a:r>
              <a:rPr lang="en-US" dirty="0"/>
              <a:t> s </a:t>
            </a:r>
            <a:r>
              <a:rPr lang="en-US" b="1" dirty="0" err="1"/>
              <a:t>pravilima</a:t>
            </a:r>
            <a:r>
              <a:rPr lang="en-US" b="1" dirty="0"/>
              <a:t> </a:t>
            </a:r>
            <a:r>
              <a:rPr lang="en-US" b="1" dirty="0" err="1"/>
              <a:t>dodjele</a:t>
            </a:r>
            <a:r>
              <a:rPr lang="en-US" b="1" dirty="0"/>
              <a:t> </a:t>
            </a:r>
            <a:r>
              <a:rPr lang="en-US" b="1" dirty="0" err="1"/>
              <a:t>potpora</a:t>
            </a:r>
            <a:r>
              <a:rPr lang="en-US" b="1" dirty="0"/>
              <a:t> male </a:t>
            </a:r>
            <a:r>
              <a:rPr lang="en-US" b="1" dirty="0" err="1"/>
              <a:t>vrijednosti</a:t>
            </a:r>
            <a:r>
              <a:rPr lang="en-US" b="1" dirty="0"/>
              <a:t> </a:t>
            </a:r>
            <a:r>
              <a:rPr lang="en-US" dirty="0" err="1"/>
              <a:t>utvrđenima</a:t>
            </a:r>
            <a:r>
              <a:rPr lang="en-US" dirty="0"/>
              <a:t> u </a:t>
            </a:r>
            <a:r>
              <a:rPr lang="en-US" dirty="0" err="1"/>
              <a:t>Programu</a:t>
            </a:r>
            <a:r>
              <a:rPr lang="en-US" dirty="0"/>
              <a:t> de minimis i </a:t>
            </a:r>
            <a:r>
              <a:rPr lang="en-US" dirty="0" err="1"/>
              <a:t>Uputama</a:t>
            </a:r>
            <a:r>
              <a:rPr lang="en-US" dirty="0"/>
              <a:t> za </a:t>
            </a:r>
            <a:r>
              <a:rPr lang="en-US" dirty="0" err="1"/>
              <a:t>prijavitelje</a:t>
            </a:r>
            <a:endParaRPr lang="en-US" dirty="0"/>
          </a:p>
          <a:p>
            <a:pPr marL="285750" indent="-285750">
              <a:buFont typeface="Arial" panose="020B0604020202020204" pitchFamily="34" charset="0"/>
              <a:buChar char="•"/>
            </a:pPr>
            <a:r>
              <a:rPr lang="en-US" dirty="0" err="1"/>
              <a:t>Projekt</a:t>
            </a:r>
            <a:r>
              <a:rPr lang="en-US" dirty="0"/>
              <a:t> ne </a:t>
            </a:r>
            <a:r>
              <a:rPr lang="en-US" dirty="0" err="1"/>
              <a:t>uključuje</a:t>
            </a:r>
            <a:r>
              <a:rPr lang="en-US" dirty="0"/>
              <a:t> </a:t>
            </a:r>
            <a:r>
              <a:rPr lang="en-US" dirty="0" err="1"/>
              <a:t>aktivnosti</a:t>
            </a:r>
            <a:r>
              <a:rPr lang="en-US" dirty="0"/>
              <a:t> </a:t>
            </a:r>
            <a:r>
              <a:rPr lang="en-US" dirty="0" err="1"/>
              <a:t>namijenjene</a:t>
            </a:r>
            <a:r>
              <a:rPr lang="en-US" dirty="0"/>
              <a:t> </a:t>
            </a:r>
            <a:r>
              <a:rPr lang="en-US" dirty="0" err="1"/>
              <a:t>neprihvatljivim</a:t>
            </a:r>
            <a:r>
              <a:rPr lang="en-US" dirty="0"/>
              <a:t> </a:t>
            </a:r>
            <a:r>
              <a:rPr lang="en-US" dirty="0" err="1"/>
              <a:t>ulaganjima</a:t>
            </a:r>
            <a:endParaRPr lang="en-US" dirty="0"/>
          </a:p>
        </p:txBody>
      </p:sp>
      <p:sp>
        <p:nvSpPr>
          <p:cNvPr id="4" name="TextBox 3"/>
          <p:cNvSpPr txBox="1"/>
          <p:nvPr/>
        </p:nvSpPr>
        <p:spPr>
          <a:xfrm>
            <a:off x="431074" y="387939"/>
            <a:ext cx="1126018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PRIHVATLJIVOST PROJEKTA</a:t>
            </a:r>
          </a:p>
        </p:txBody>
      </p:sp>
      <p:pic>
        <p:nvPicPr>
          <p:cNvPr id="7" name="Slika 6">
            <a:extLst>
              <a:ext uri="{FF2B5EF4-FFF2-40B4-BE49-F238E27FC236}">
                <a16:creationId xmlns:a16="http://schemas.microsoft.com/office/drawing/2014/main" id="{33A561B1-4F79-4712-884A-8F77925B5D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3945" y="6257597"/>
            <a:ext cx="2136479" cy="474773"/>
          </a:xfrm>
          <a:prstGeom prst="rect">
            <a:avLst/>
          </a:prstGeom>
        </p:spPr>
      </p:pic>
    </p:spTree>
    <p:extLst>
      <p:ext uri="{BB962C8B-B14F-4D97-AF65-F5344CB8AC3E}">
        <p14:creationId xmlns:p14="http://schemas.microsoft.com/office/powerpoint/2010/main" val="1980560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30771" y="6100021"/>
            <a:ext cx="2558203" cy="757979"/>
          </a:xfrm>
          <a:prstGeom prst="rect">
            <a:avLst/>
          </a:prstGeom>
          <a:noFill/>
        </p:spPr>
      </p:pic>
      <p:sp>
        <p:nvSpPr>
          <p:cNvPr id="3" name="Rectangle 2"/>
          <p:cNvSpPr/>
          <p:nvPr/>
        </p:nvSpPr>
        <p:spPr>
          <a:xfrm>
            <a:off x="260058" y="1351494"/>
            <a:ext cx="11635529" cy="3831818"/>
          </a:xfrm>
          <a:prstGeom prst="rect">
            <a:avLst/>
          </a:prstGeom>
        </p:spPr>
        <p:style>
          <a:lnRef idx="0">
            <a:scrgbClr r="0" g="0" b="0"/>
          </a:lnRef>
          <a:fillRef idx="1003">
            <a:schemeClr val="lt1"/>
          </a:fillRef>
          <a:effectRef idx="0">
            <a:scrgbClr r="0" g="0" b="0"/>
          </a:effectRef>
          <a:fontRef idx="major"/>
        </p:style>
        <p:txBody>
          <a:bodyPr wrap="square">
            <a:spAutoFit/>
          </a:bodyPr>
          <a:lstStyle/>
          <a:p>
            <a:pPr marL="400050" indent="-400050" algn="just">
              <a:spcAft>
                <a:spcPts val="600"/>
              </a:spcAft>
              <a:buFont typeface="Arial" panose="020B0604020202020204" pitchFamily="34" charset="0"/>
              <a:buChar char="•"/>
            </a:pPr>
            <a:r>
              <a:rPr lang="en-US" dirty="0" err="1"/>
              <a:t>specijalizirane</a:t>
            </a:r>
            <a:r>
              <a:rPr lang="en-US" dirty="0"/>
              <a:t> </a:t>
            </a:r>
            <a:r>
              <a:rPr lang="en-US" dirty="0" err="1"/>
              <a:t>programe</a:t>
            </a:r>
            <a:r>
              <a:rPr lang="en-US" dirty="0"/>
              <a:t> </a:t>
            </a:r>
            <a:r>
              <a:rPr lang="en-US" dirty="0" err="1"/>
              <a:t>neformalnog</a:t>
            </a:r>
            <a:r>
              <a:rPr lang="en-US" dirty="0"/>
              <a:t> </a:t>
            </a:r>
            <a:r>
              <a:rPr lang="en-US" dirty="0" err="1"/>
              <a:t>učenja</a:t>
            </a:r>
            <a:r>
              <a:rPr lang="en-US" dirty="0"/>
              <a:t> </a:t>
            </a:r>
            <a:r>
              <a:rPr lang="en-US" dirty="0" err="1"/>
              <a:t>usmjerene</a:t>
            </a:r>
            <a:r>
              <a:rPr lang="en-US" dirty="0"/>
              <a:t> </a:t>
            </a:r>
            <a:r>
              <a:rPr lang="en-US" dirty="0" err="1"/>
              <a:t>na</a:t>
            </a:r>
            <a:r>
              <a:rPr lang="en-US" dirty="0"/>
              <a:t> </a:t>
            </a:r>
            <a:r>
              <a:rPr lang="en-US" dirty="0" err="1"/>
              <a:t>razvoj</a:t>
            </a:r>
            <a:r>
              <a:rPr lang="en-US" dirty="0"/>
              <a:t> </a:t>
            </a:r>
            <a:r>
              <a:rPr lang="en-US" dirty="0" err="1"/>
              <a:t>digitalnih</a:t>
            </a:r>
            <a:r>
              <a:rPr lang="en-US" dirty="0"/>
              <a:t> </a:t>
            </a:r>
            <a:r>
              <a:rPr lang="en-US" dirty="0" err="1"/>
              <a:t>vještina</a:t>
            </a:r>
            <a:r>
              <a:rPr lang="en-US" dirty="0"/>
              <a:t> koji </a:t>
            </a:r>
            <a:r>
              <a:rPr lang="en-US" dirty="0" err="1"/>
              <a:t>će</a:t>
            </a:r>
            <a:r>
              <a:rPr lang="en-US" dirty="0"/>
              <a:t> </a:t>
            </a:r>
            <a:r>
              <a:rPr lang="en-US" dirty="0" err="1"/>
              <a:t>osposobiti</a:t>
            </a:r>
            <a:r>
              <a:rPr lang="en-US" dirty="0"/>
              <a:t> </a:t>
            </a:r>
            <a:r>
              <a:rPr lang="en-US" dirty="0" err="1"/>
              <a:t>zaposlenike</a:t>
            </a:r>
            <a:r>
              <a:rPr lang="en-US" dirty="0"/>
              <a:t> </a:t>
            </a:r>
            <a:r>
              <a:rPr lang="hr-HR" dirty="0"/>
              <a:t>Prijavitelja za provođenje digitalizacije</a:t>
            </a:r>
            <a:r>
              <a:rPr lang="en-GB" dirty="0"/>
              <a:t> (</a:t>
            </a:r>
            <a:r>
              <a:rPr lang="hr-HR" dirty="0"/>
              <a:t>odnosno za korištenje alata digitalnog marketinga i komunikacija (rad u e-trgovini i m-trgovini, internetsko oglašavanje, administriranje internetske stranice poduzeća), za analizu podatka i upravljanja podacima, razvoj aplikacija, dizajn softvera, digitalni dizajn, za poslovanje u oblaku i sl. </a:t>
            </a:r>
            <a:endParaRPr lang="en-US" dirty="0"/>
          </a:p>
          <a:p>
            <a:pPr algn="just">
              <a:spcAft>
                <a:spcPts val="600"/>
              </a:spcAft>
            </a:pPr>
            <a:r>
              <a:rPr lang="en-US" dirty="0" err="1"/>
              <a:t>Uvjeti</a:t>
            </a:r>
            <a:r>
              <a:rPr lang="en-US" dirty="0"/>
              <a:t>:</a:t>
            </a:r>
          </a:p>
          <a:p>
            <a:pPr marL="285750" indent="-285750" algn="just">
              <a:spcAft>
                <a:spcPts val="600"/>
              </a:spcAft>
              <a:buFontTx/>
              <a:buChar char="-"/>
            </a:pPr>
            <a:r>
              <a:rPr lang="en-US" dirty="0"/>
              <a:t>da je </a:t>
            </a:r>
            <a:r>
              <a:rPr lang="en-US" dirty="0" err="1"/>
              <a:t>najmanje</a:t>
            </a:r>
            <a:r>
              <a:rPr lang="en-US" dirty="0"/>
              <a:t> 20% </a:t>
            </a:r>
            <a:r>
              <a:rPr lang="en-US" dirty="0" err="1"/>
              <a:t>svih</a:t>
            </a:r>
            <a:r>
              <a:rPr lang="en-US" dirty="0"/>
              <a:t> </a:t>
            </a:r>
            <a:r>
              <a:rPr lang="en-US" dirty="0" err="1"/>
              <a:t>zaposlenika</a:t>
            </a:r>
            <a:r>
              <a:rPr lang="en-US" dirty="0"/>
              <a:t>* </a:t>
            </a:r>
            <a:r>
              <a:rPr lang="en-US" dirty="0" err="1"/>
              <a:t>uključeno</a:t>
            </a:r>
            <a:r>
              <a:rPr lang="en-US" dirty="0"/>
              <a:t> u </a:t>
            </a:r>
            <a:r>
              <a:rPr lang="en-US" dirty="0" err="1"/>
              <a:t>edukacije</a:t>
            </a:r>
            <a:r>
              <a:rPr lang="en-US" dirty="0"/>
              <a:t> u </a:t>
            </a:r>
            <a:r>
              <a:rPr lang="en-US" dirty="0" err="1"/>
              <a:t>sklopu</a:t>
            </a:r>
            <a:r>
              <a:rPr lang="en-US" dirty="0"/>
              <a:t> </a:t>
            </a:r>
            <a:r>
              <a:rPr lang="en-US" dirty="0" err="1"/>
              <a:t>vaučera</a:t>
            </a:r>
            <a:endParaRPr lang="en-US" dirty="0"/>
          </a:p>
          <a:p>
            <a:pPr marL="285750" indent="-285750" algn="just">
              <a:spcAft>
                <a:spcPts val="600"/>
              </a:spcAft>
              <a:buFontTx/>
              <a:buChar char="-"/>
            </a:pPr>
            <a:r>
              <a:rPr lang="en-US" dirty="0"/>
              <a:t>da se </a:t>
            </a:r>
            <a:r>
              <a:rPr lang="en-US" dirty="0" err="1"/>
              <a:t>edukacije</a:t>
            </a:r>
            <a:r>
              <a:rPr lang="en-US" dirty="0"/>
              <a:t> </a:t>
            </a:r>
            <a:r>
              <a:rPr lang="en-US" dirty="0" err="1"/>
              <a:t>održavaju</a:t>
            </a:r>
            <a:r>
              <a:rPr lang="en-US" dirty="0"/>
              <a:t> </a:t>
            </a:r>
            <a:r>
              <a:rPr lang="en-US" dirty="0" err="1"/>
              <a:t>uživo</a:t>
            </a:r>
            <a:r>
              <a:rPr lang="en-US" dirty="0"/>
              <a:t> (</a:t>
            </a:r>
            <a:r>
              <a:rPr lang="en-US" dirty="0" err="1"/>
              <a:t>uključujući</a:t>
            </a:r>
            <a:r>
              <a:rPr lang="en-US" dirty="0"/>
              <a:t> on-line) </a:t>
            </a:r>
            <a:r>
              <a:rPr lang="en-US" dirty="0" err="1"/>
              <a:t>i</a:t>
            </a:r>
            <a:r>
              <a:rPr lang="en-US" dirty="0"/>
              <a:t> u </a:t>
            </a:r>
            <a:r>
              <a:rPr lang="en-US" dirty="0" err="1"/>
              <a:t>realnom</a:t>
            </a:r>
            <a:r>
              <a:rPr lang="en-US" dirty="0"/>
              <a:t> </a:t>
            </a:r>
            <a:r>
              <a:rPr lang="en-US" dirty="0" err="1"/>
              <a:t>vremenu</a:t>
            </a:r>
            <a:endParaRPr lang="en-US" dirty="0"/>
          </a:p>
          <a:p>
            <a:pPr marL="285750" indent="-285750" algn="just">
              <a:spcAft>
                <a:spcPts val="600"/>
              </a:spcAft>
              <a:buFontTx/>
              <a:buChar char="-"/>
            </a:pPr>
            <a:r>
              <a:rPr lang="en-US" dirty="0"/>
              <a:t>da je po </a:t>
            </a:r>
            <a:r>
              <a:rPr lang="en-US" dirty="0" err="1"/>
              <a:t>završetku</a:t>
            </a:r>
            <a:r>
              <a:rPr lang="en-US" dirty="0"/>
              <a:t> </a:t>
            </a:r>
            <a:r>
              <a:rPr lang="en-US" dirty="0" err="1"/>
              <a:t>edukacije</a:t>
            </a:r>
            <a:r>
              <a:rPr lang="en-US" dirty="0"/>
              <a:t> </a:t>
            </a:r>
            <a:r>
              <a:rPr lang="en-US" dirty="0" err="1"/>
              <a:t>proveden</a:t>
            </a:r>
            <a:r>
              <a:rPr lang="en-US" dirty="0"/>
              <a:t> test </a:t>
            </a:r>
            <a:r>
              <a:rPr lang="en-US" dirty="0" err="1"/>
              <a:t>stečenog</a:t>
            </a:r>
            <a:r>
              <a:rPr lang="en-US" dirty="0"/>
              <a:t> </a:t>
            </a:r>
            <a:r>
              <a:rPr lang="en-US" dirty="0" err="1"/>
              <a:t>znanja</a:t>
            </a:r>
            <a:r>
              <a:rPr lang="en-US" dirty="0"/>
              <a:t>/</a:t>
            </a:r>
            <a:r>
              <a:rPr lang="en-US" dirty="0" err="1"/>
              <a:t>ispit</a:t>
            </a:r>
            <a:r>
              <a:rPr lang="en-US" dirty="0"/>
              <a:t> o </a:t>
            </a:r>
            <a:r>
              <a:rPr lang="en-US" dirty="0" err="1"/>
              <a:t>čemu</a:t>
            </a:r>
            <a:r>
              <a:rPr lang="en-US" dirty="0"/>
              <a:t> je </a:t>
            </a:r>
            <a:r>
              <a:rPr lang="en-US" dirty="0" err="1"/>
              <a:t>izdana</a:t>
            </a:r>
            <a:r>
              <a:rPr lang="en-US" dirty="0"/>
              <a:t> </a:t>
            </a:r>
            <a:r>
              <a:rPr lang="en-US" dirty="0" err="1"/>
              <a:t>potvrda</a:t>
            </a:r>
            <a:r>
              <a:rPr lang="en-US" dirty="0"/>
              <a:t> za </a:t>
            </a:r>
            <a:r>
              <a:rPr lang="en-US" dirty="0" err="1"/>
              <a:t>svakog</a:t>
            </a:r>
            <a:r>
              <a:rPr lang="en-US" dirty="0"/>
              <a:t> </a:t>
            </a:r>
            <a:r>
              <a:rPr lang="en-US" dirty="0" err="1"/>
              <a:t>polaznika</a:t>
            </a:r>
            <a:r>
              <a:rPr lang="en-US" dirty="0"/>
              <a:t> </a:t>
            </a:r>
          </a:p>
          <a:p>
            <a:pPr marL="285750" indent="-285750" algn="just">
              <a:spcAft>
                <a:spcPts val="600"/>
              </a:spcAft>
              <a:buFontTx/>
              <a:buChar char="-"/>
            </a:pPr>
            <a:r>
              <a:rPr lang="en-US" dirty="0"/>
              <a:t>da </a:t>
            </a:r>
            <a:r>
              <a:rPr lang="en-US" dirty="0" err="1"/>
              <a:t>ukupno</a:t>
            </a:r>
            <a:r>
              <a:rPr lang="en-US" dirty="0"/>
              <a:t> </a:t>
            </a:r>
            <a:r>
              <a:rPr lang="en-US" dirty="0" err="1"/>
              <a:t>prihvatljivi</a:t>
            </a:r>
            <a:r>
              <a:rPr lang="en-US" dirty="0"/>
              <a:t> </a:t>
            </a:r>
            <a:r>
              <a:rPr lang="en-US" dirty="0" err="1"/>
              <a:t>troškovi</a:t>
            </a:r>
            <a:r>
              <a:rPr lang="en-US" dirty="0"/>
              <a:t> </a:t>
            </a:r>
            <a:r>
              <a:rPr lang="en-US" dirty="0" err="1"/>
              <a:t>edukacije</a:t>
            </a:r>
            <a:r>
              <a:rPr lang="en-US" dirty="0"/>
              <a:t> za </a:t>
            </a:r>
            <a:r>
              <a:rPr lang="en-US" dirty="0" err="1"/>
              <a:t>jednog</a:t>
            </a:r>
            <a:r>
              <a:rPr lang="en-US" dirty="0"/>
              <a:t> </a:t>
            </a:r>
            <a:r>
              <a:rPr lang="en-US" dirty="0" err="1"/>
              <a:t>zaposlenika</a:t>
            </a:r>
            <a:r>
              <a:rPr lang="en-US" dirty="0"/>
              <a:t> </a:t>
            </a:r>
            <a:r>
              <a:rPr lang="en-US" dirty="0" err="1"/>
              <a:t>iznose</a:t>
            </a:r>
            <a:r>
              <a:rPr lang="en-US" dirty="0"/>
              <a:t> </a:t>
            </a:r>
            <a:r>
              <a:rPr lang="en-US" dirty="0" err="1"/>
              <a:t>najviše</a:t>
            </a:r>
            <a:r>
              <a:rPr lang="en-US" dirty="0"/>
              <a:t> 1.000,00 EUR </a:t>
            </a:r>
          </a:p>
          <a:p>
            <a:pPr marL="285750" indent="-285750" algn="just">
              <a:spcAft>
                <a:spcPts val="600"/>
              </a:spcAft>
              <a:buFont typeface="Arial" panose="020B0604020202020204" pitchFamily="34" charset="0"/>
              <a:buChar char="•"/>
            </a:pPr>
            <a:r>
              <a:rPr lang="hr-HR" sz="1800" i="1" dirty="0">
                <a:effectLst/>
                <a:latin typeface="Times New Roman" panose="02020603050405020304" pitchFamily="18" charset="0"/>
                <a:ea typeface="Calibri" panose="020F0502020204030204" pitchFamily="34" charset="0"/>
                <a:cs typeface="Times New Roman" panose="02020603050405020304" pitchFamily="18" charset="0"/>
              </a:rPr>
              <a:t>nositelj djelatnosti u obrtu se računa kao zaposlena osoba ako je to njegova jedina osnova za osiguranje -dokazuje se:</a:t>
            </a:r>
            <a:r>
              <a:rPr lang="hr-HR"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hr-HR" sz="1800" i="1" dirty="0">
                <a:effectLst/>
                <a:latin typeface="Times New Roman" panose="02020603050405020304" pitchFamily="18" charset="0"/>
                <a:ea typeface="Calibri" panose="020F0502020204030204" pitchFamily="34" charset="0"/>
                <a:cs typeface="Times New Roman" panose="02020603050405020304" pitchFamily="18" charset="0"/>
              </a:rPr>
              <a:t>Elektronički zapis o radno pravnom statusu (e-radna knjižica)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lgn="just">
              <a:spcAft>
                <a:spcPts val="600"/>
              </a:spcAft>
              <a:buFont typeface="Arial" panose="020B0604020202020204" pitchFamily="34" charset="0"/>
              <a:buChar char="•"/>
            </a:pPr>
            <a:endParaRPr lang="en-US" sz="1000" dirty="0">
              <a:latin typeface="+mj-lt"/>
            </a:endParaRPr>
          </a:p>
        </p:txBody>
      </p:sp>
      <p:sp>
        <p:nvSpPr>
          <p:cNvPr id="4" name="TextBox 3"/>
          <p:cNvSpPr txBox="1"/>
          <p:nvPr/>
        </p:nvSpPr>
        <p:spPr>
          <a:xfrm>
            <a:off x="260059" y="421336"/>
            <a:ext cx="1163552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I. </a:t>
            </a:r>
            <a:r>
              <a:rPr lang="en-US" sz="2400" b="1" dirty="0" err="1">
                <a:latin typeface="+mj-lt"/>
              </a:rPr>
              <a:t>Vaučer</a:t>
            </a:r>
            <a:r>
              <a:rPr lang="en-US" sz="2400" b="1" dirty="0">
                <a:latin typeface="+mj-lt"/>
              </a:rPr>
              <a:t> za </a:t>
            </a:r>
            <a:r>
              <a:rPr lang="en-US" sz="2400" b="1" dirty="0" err="1">
                <a:latin typeface="+mj-lt"/>
              </a:rPr>
              <a:t>poboljšanje</a:t>
            </a:r>
            <a:r>
              <a:rPr lang="en-US" sz="2400" b="1" dirty="0">
                <a:latin typeface="+mj-lt"/>
              </a:rPr>
              <a:t> </a:t>
            </a:r>
            <a:r>
              <a:rPr lang="en-US" sz="2400" b="1" dirty="0" err="1">
                <a:latin typeface="+mj-lt"/>
              </a:rPr>
              <a:t>digitalnih</a:t>
            </a:r>
            <a:r>
              <a:rPr lang="en-US" sz="2400" b="1" dirty="0">
                <a:latin typeface="+mj-lt"/>
              </a:rPr>
              <a:t> </a:t>
            </a:r>
            <a:r>
              <a:rPr lang="en-US" sz="2400" b="1" dirty="0" err="1">
                <a:latin typeface="+mj-lt"/>
              </a:rPr>
              <a:t>vještina</a:t>
            </a:r>
            <a:r>
              <a:rPr lang="en-US" sz="2400" b="1" dirty="0">
                <a:latin typeface="+mj-lt"/>
              </a:rPr>
              <a:t>  (VDV)</a:t>
            </a:r>
          </a:p>
        </p:txBody>
      </p:sp>
      <p:pic>
        <p:nvPicPr>
          <p:cNvPr id="7" name="Slika 6">
            <a:extLst>
              <a:ext uri="{FF2B5EF4-FFF2-40B4-BE49-F238E27FC236}">
                <a16:creationId xmlns:a16="http://schemas.microsoft.com/office/drawing/2014/main" id="{CDA85D37-87D4-4D07-A6FC-DB04966DE6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8846" y="6241623"/>
            <a:ext cx="2136479" cy="474773"/>
          </a:xfrm>
          <a:prstGeom prst="rect">
            <a:avLst/>
          </a:prstGeom>
        </p:spPr>
      </p:pic>
    </p:spTree>
    <p:extLst>
      <p:ext uri="{BB962C8B-B14F-4D97-AF65-F5344CB8AC3E}">
        <p14:creationId xmlns:p14="http://schemas.microsoft.com/office/powerpoint/2010/main" val="3955960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dirty="0"/>
            </a:br>
            <a:endParaRPr lang="hr-HR" sz="3000" b="1" dirty="0">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260058" y="1072053"/>
            <a:ext cx="11367436" cy="4993675"/>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spcAft>
                <a:spcPts val="300"/>
              </a:spcAft>
            </a:pPr>
            <a:r>
              <a:rPr lang="en-US" dirty="0" err="1">
                <a:solidFill>
                  <a:srgbClr val="000000"/>
                </a:solidFill>
                <a:latin typeface="+mj-lt"/>
              </a:rPr>
              <a:t>Prihvatljive</a:t>
            </a:r>
            <a:r>
              <a:rPr lang="en-US" dirty="0">
                <a:solidFill>
                  <a:srgbClr val="000000"/>
                </a:solidFill>
                <a:latin typeface="+mj-lt"/>
              </a:rPr>
              <a:t> </a:t>
            </a:r>
            <a:r>
              <a:rPr lang="en-US" dirty="0" err="1">
                <a:solidFill>
                  <a:srgbClr val="000000"/>
                </a:solidFill>
                <a:latin typeface="+mj-lt"/>
              </a:rPr>
              <a:t>aktivnosti</a:t>
            </a:r>
            <a:r>
              <a:rPr lang="en-US" dirty="0">
                <a:solidFill>
                  <a:srgbClr val="000000"/>
                </a:solidFill>
                <a:latin typeface="+mj-lt"/>
              </a:rPr>
              <a:t>:</a:t>
            </a:r>
          </a:p>
          <a:p>
            <a:pPr algn="just">
              <a:spcAft>
                <a:spcPts val="300"/>
              </a:spcAft>
            </a:pPr>
            <a:r>
              <a:rPr lang="en-US" dirty="0">
                <a:solidFill>
                  <a:srgbClr val="000000"/>
                </a:solidFill>
                <a:latin typeface="+mj-lt"/>
              </a:rPr>
              <a:t>• </a:t>
            </a:r>
            <a:r>
              <a:rPr lang="en-US" b="1" dirty="0" err="1">
                <a:solidFill>
                  <a:srgbClr val="000000"/>
                </a:solidFill>
                <a:latin typeface="+mj-lt"/>
              </a:rPr>
              <a:t>Izrada</a:t>
            </a:r>
            <a:r>
              <a:rPr lang="en-US" b="1" dirty="0">
                <a:solidFill>
                  <a:srgbClr val="000000"/>
                </a:solidFill>
                <a:latin typeface="+mj-lt"/>
              </a:rPr>
              <a:t> </a:t>
            </a:r>
            <a:r>
              <a:rPr lang="en-US" b="1" dirty="0" err="1">
                <a:solidFill>
                  <a:srgbClr val="000000"/>
                </a:solidFill>
                <a:latin typeface="+mj-lt"/>
              </a:rPr>
              <a:t>internetskih</a:t>
            </a:r>
            <a:r>
              <a:rPr lang="en-US" b="1" dirty="0">
                <a:solidFill>
                  <a:srgbClr val="000000"/>
                </a:solidFill>
                <a:latin typeface="+mj-lt"/>
              </a:rPr>
              <a:t> </a:t>
            </a:r>
            <a:r>
              <a:rPr lang="en-US" b="1" dirty="0" err="1">
                <a:solidFill>
                  <a:srgbClr val="000000"/>
                </a:solidFill>
                <a:latin typeface="+mj-lt"/>
              </a:rPr>
              <a:t>stranica</a:t>
            </a:r>
            <a:r>
              <a:rPr lang="en-US" b="1" dirty="0">
                <a:solidFill>
                  <a:srgbClr val="000000"/>
                </a:solidFill>
                <a:latin typeface="+mj-lt"/>
              </a:rPr>
              <a:t> </a:t>
            </a:r>
            <a:r>
              <a:rPr lang="en-US" b="1" dirty="0" err="1">
                <a:solidFill>
                  <a:srgbClr val="000000"/>
                </a:solidFill>
                <a:latin typeface="+mj-lt"/>
              </a:rPr>
              <a:t>poduzeća</a:t>
            </a:r>
            <a:r>
              <a:rPr lang="en-US" b="1" dirty="0">
                <a:solidFill>
                  <a:srgbClr val="000000"/>
                </a:solidFill>
                <a:latin typeface="+mj-lt"/>
              </a:rPr>
              <a:t> </a:t>
            </a:r>
            <a:r>
              <a:rPr lang="en-US" dirty="0" err="1">
                <a:solidFill>
                  <a:srgbClr val="000000"/>
                </a:solidFill>
                <a:latin typeface="+mj-lt"/>
              </a:rPr>
              <a:t>uključujući</a:t>
            </a:r>
            <a:r>
              <a:rPr lang="en-US" dirty="0">
                <a:solidFill>
                  <a:srgbClr val="000000"/>
                </a:solidFill>
                <a:latin typeface="+mj-lt"/>
              </a:rPr>
              <a:t> </a:t>
            </a:r>
            <a:r>
              <a:rPr lang="en-US" dirty="0" err="1">
                <a:solidFill>
                  <a:srgbClr val="000000"/>
                </a:solidFill>
                <a:latin typeface="+mj-lt"/>
              </a:rPr>
              <a:t>uslugu</a:t>
            </a:r>
            <a:r>
              <a:rPr lang="en-US" dirty="0">
                <a:solidFill>
                  <a:srgbClr val="000000"/>
                </a:solidFill>
                <a:latin typeface="+mj-lt"/>
              </a:rPr>
              <a:t> </a:t>
            </a:r>
            <a:r>
              <a:rPr lang="en-US" dirty="0" err="1">
                <a:solidFill>
                  <a:srgbClr val="000000"/>
                </a:solidFill>
                <a:latin typeface="+mj-lt"/>
              </a:rPr>
              <a:t>poslužitelja</a:t>
            </a:r>
            <a:r>
              <a:rPr lang="en-US" dirty="0">
                <a:solidFill>
                  <a:srgbClr val="000000"/>
                </a:solidFill>
                <a:latin typeface="+mj-lt"/>
              </a:rPr>
              <a:t> (hosting) </a:t>
            </a:r>
            <a:r>
              <a:rPr lang="en-US" dirty="0" err="1">
                <a:solidFill>
                  <a:srgbClr val="000000"/>
                </a:solidFill>
                <a:latin typeface="+mj-lt"/>
              </a:rPr>
              <a:t>i</a:t>
            </a:r>
            <a:r>
              <a:rPr lang="en-US" dirty="0">
                <a:solidFill>
                  <a:srgbClr val="000000"/>
                </a:solidFill>
                <a:latin typeface="+mj-lt"/>
              </a:rPr>
              <a:t> </a:t>
            </a:r>
            <a:r>
              <a:rPr lang="en-US" dirty="0" err="1">
                <a:solidFill>
                  <a:srgbClr val="000000"/>
                </a:solidFill>
                <a:latin typeface="+mj-lt"/>
              </a:rPr>
              <a:t>troškove</a:t>
            </a:r>
            <a:r>
              <a:rPr lang="en-US" dirty="0">
                <a:solidFill>
                  <a:srgbClr val="000000"/>
                </a:solidFill>
                <a:latin typeface="+mj-lt"/>
              </a:rPr>
              <a:t> </a:t>
            </a:r>
            <a:r>
              <a:rPr lang="en-US" dirty="0" err="1">
                <a:solidFill>
                  <a:srgbClr val="000000"/>
                </a:solidFill>
                <a:latin typeface="+mj-lt"/>
              </a:rPr>
              <a:t>domene</a:t>
            </a:r>
            <a:r>
              <a:rPr lang="en-US" dirty="0">
                <a:solidFill>
                  <a:srgbClr val="000000"/>
                </a:solidFill>
                <a:latin typeface="+mj-lt"/>
              </a:rPr>
              <a:t> u </a:t>
            </a:r>
            <a:r>
              <a:rPr lang="en-US" dirty="0" err="1">
                <a:solidFill>
                  <a:srgbClr val="000000"/>
                </a:solidFill>
                <a:latin typeface="+mj-lt"/>
              </a:rPr>
              <a:t>trajanju</a:t>
            </a:r>
            <a:r>
              <a:rPr lang="en-US" dirty="0">
                <a:solidFill>
                  <a:srgbClr val="000000"/>
                </a:solidFill>
                <a:latin typeface="+mj-lt"/>
              </a:rPr>
              <a:t> od 12 </a:t>
            </a:r>
            <a:r>
              <a:rPr lang="en-US" dirty="0" err="1">
                <a:solidFill>
                  <a:srgbClr val="000000"/>
                </a:solidFill>
                <a:latin typeface="+mj-lt"/>
              </a:rPr>
              <a:t>mjeseci</a:t>
            </a:r>
            <a:r>
              <a:rPr lang="en-US" dirty="0">
                <a:solidFill>
                  <a:srgbClr val="000000"/>
                </a:solidFill>
                <a:latin typeface="+mj-lt"/>
              </a:rPr>
              <a:t> od dana </a:t>
            </a:r>
            <a:r>
              <a:rPr lang="en-US" dirty="0" err="1">
                <a:solidFill>
                  <a:srgbClr val="000000"/>
                </a:solidFill>
                <a:latin typeface="+mj-lt"/>
              </a:rPr>
              <a:t>isporuke</a:t>
            </a:r>
            <a:r>
              <a:rPr lang="en-US" dirty="0">
                <a:solidFill>
                  <a:srgbClr val="000000"/>
                </a:solidFill>
                <a:latin typeface="+mj-lt"/>
              </a:rPr>
              <a:t> </a:t>
            </a:r>
            <a:r>
              <a:rPr lang="en-US" dirty="0" err="1">
                <a:solidFill>
                  <a:srgbClr val="000000"/>
                </a:solidFill>
                <a:latin typeface="+mj-lt"/>
              </a:rPr>
              <a:t>usluge</a:t>
            </a:r>
            <a:r>
              <a:rPr lang="en-US" dirty="0">
                <a:solidFill>
                  <a:srgbClr val="000000"/>
                </a:solidFill>
                <a:latin typeface="+mj-lt"/>
              </a:rPr>
              <a:t> (</a:t>
            </a:r>
            <a:r>
              <a:rPr lang="en-US" dirty="0" err="1">
                <a:solidFill>
                  <a:srgbClr val="000000"/>
                </a:solidFill>
                <a:latin typeface="+mj-lt"/>
              </a:rPr>
              <a:t>kao</a:t>
            </a:r>
            <a:r>
              <a:rPr lang="en-US" dirty="0">
                <a:solidFill>
                  <a:srgbClr val="000000"/>
                </a:solidFill>
                <a:latin typeface="+mj-lt"/>
              </a:rPr>
              <a:t> </a:t>
            </a:r>
            <a:r>
              <a:rPr lang="en-US" dirty="0" err="1">
                <a:solidFill>
                  <a:srgbClr val="000000"/>
                </a:solidFill>
                <a:latin typeface="+mj-lt"/>
              </a:rPr>
              <a:t>dio</a:t>
            </a:r>
            <a:r>
              <a:rPr lang="en-US" dirty="0">
                <a:solidFill>
                  <a:srgbClr val="000000"/>
                </a:solidFill>
                <a:latin typeface="+mj-lt"/>
              </a:rPr>
              <a:t> </a:t>
            </a:r>
            <a:r>
              <a:rPr lang="en-US" dirty="0" err="1">
                <a:solidFill>
                  <a:srgbClr val="000000"/>
                </a:solidFill>
                <a:latin typeface="+mj-lt"/>
              </a:rPr>
              <a:t>isporuke</a:t>
            </a:r>
            <a:r>
              <a:rPr lang="en-US" dirty="0">
                <a:solidFill>
                  <a:srgbClr val="000000"/>
                </a:solidFill>
                <a:latin typeface="+mj-lt"/>
              </a:rPr>
              <a:t> </a:t>
            </a:r>
            <a:r>
              <a:rPr lang="en-US" dirty="0" err="1">
                <a:solidFill>
                  <a:srgbClr val="000000"/>
                </a:solidFill>
                <a:latin typeface="+mj-lt"/>
              </a:rPr>
              <a:t>usluge</a:t>
            </a:r>
            <a:r>
              <a:rPr lang="en-US" dirty="0">
                <a:solidFill>
                  <a:srgbClr val="000000"/>
                </a:solidFill>
                <a:latin typeface="+mj-lt"/>
              </a:rPr>
              <a:t> od </a:t>
            </a:r>
            <a:r>
              <a:rPr lang="en-US" dirty="0" err="1">
                <a:solidFill>
                  <a:srgbClr val="000000"/>
                </a:solidFill>
                <a:latin typeface="+mj-lt"/>
              </a:rPr>
              <a:t>istog</a:t>
            </a:r>
            <a:r>
              <a:rPr lang="en-US" dirty="0">
                <a:solidFill>
                  <a:srgbClr val="000000"/>
                </a:solidFill>
                <a:latin typeface="+mj-lt"/>
              </a:rPr>
              <a:t> </a:t>
            </a:r>
            <a:r>
              <a:rPr lang="en-US" dirty="0" err="1">
                <a:solidFill>
                  <a:srgbClr val="000000"/>
                </a:solidFill>
                <a:latin typeface="+mj-lt"/>
              </a:rPr>
              <a:t>pružatelja</a:t>
            </a:r>
            <a:r>
              <a:rPr lang="en-US" dirty="0">
                <a:solidFill>
                  <a:srgbClr val="000000"/>
                </a:solidFill>
                <a:latin typeface="+mj-lt"/>
              </a:rPr>
              <a:t> </a:t>
            </a:r>
            <a:r>
              <a:rPr lang="en-US" dirty="0" err="1">
                <a:solidFill>
                  <a:srgbClr val="000000"/>
                </a:solidFill>
                <a:latin typeface="+mj-lt"/>
              </a:rPr>
              <a:t>usluge</a:t>
            </a:r>
            <a:r>
              <a:rPr lang="en-US" dirty="0">
                <a:solidFill>
                  <a:srgbClr val="000000"/>
                </a:solidFill>
                <a:latin typeface="+mj-lt"/>
              </a:rPr>
              <a:t>) </a:t>
            </a:r>
            <a:r>
              <a:rPr lang="en-US" dirty="0" err="1">
                <a:solidFill>
                  <a:srgbClr val="000000"/>
                </a:solidFill>
                <a:latin typeface="+mj-lt"/>
              </a:rPr>
              <a:t>te</a:t>
            </a:r>
            <a:r>
              <a:rPr lang="en-US" dirty="0">
                <a:solidFill>
                  <a:srgbClr val="000000"/>
                </a:solidFill>
                <a:latin typeface="+mj-lt"/>
              </a:rPr>
              <a:t> s </a:t>
            </a:r>
            <a:r>
              <a:rPr lang="en-US" dirty="0" err="1">
                <a:solidFill>
                  <a:srgbClr val="000000"/>
                </a:solidFill>
                <a:latin typeface="+mj-lt"/>
              </a:rPr>
              <a:t>tim</a:t>
            </a:r>
            <a:r>
              <a:rPr lang="en-US" dirty="0">
                <a:solidFill>
                  <a:srgbClr val="000000"/>
                </a:solidFill>
                <a:latin typeface="+mj-lt"/>
              </a:rPr>
              <a:t> </a:t>
            </a:r>
            <a:r>
              <a:rPr lang="en-US" dirty="0" err="1">
                <a:solidFill>
                  <a:srgbClr val="000000"/>
                </a:solidFill>
                <a:latin typeface="+mj-lt"/>
              </a:rPr>
              <a:t>povezanu</a:t>
            </a:r>
            <a:r>
              <a:rPr lang="en-US" dirty="0">
                <a:solidFill>
                  <a:srgbClr val="000000"/>
                </a:solidFill>
                <a:latin typeface="+mj-lt"/>
              </a:rPr>
              <a:t> </a:t>
            </a:r>
            <a:r>
              <a:rPr lang="en-US" dirty="0" err="1">
                <a:solidFill>
                  <a:srgbClr val="000000"/>
                </a:solidFill>
                <a:latin typeface="+mj-lt"/>
              </a:rPr>
              <a:t>edukaciju</a:t>
            </a:r>
            <a:r>
              <a:rPr lang="en-US" dirty="0">
                <a:solidFill>
                  <a:srgbClr val="000000"/>
                </a:solidFill>
                <a:latin typeface="+mj-lt"/>
              </a:rPr>
              <a:t> </a:t>
            </a:r>
            <a:r>
              <a:rPr lang="en-US" dirty="0" err="1">
                <a:solidFill>
                  <a:srgbClr val="000000"/>
                </a:solidFill>
                <a:latin typeface="+mj-lt"/>
              </a:rPr>
              <a:t>zaposlenika</a:t>
            </a:r>
            <a:r>
              <a:rPr lang="en-US" dirty="0">
                <a:solidFill>
                  <a:srgbClr val="000000"/>
                </a:solidFill>
                <a:latin typeface="+mj-lt"/>
              </a:rPr>
              <a:t> od </a:t>
            </a:r>
            <a:r>
              <a:rPr lang="en-US" dirty="0" err="1">
                <a:solidFill>
                  <a:srgbClr val="000000"/>
                </a:solidFill>
                <a:latin typeface="+mj-lt"/>
              </a:rPr>
              <a:t>strane</a:t>
            </a:r>
            <a:r>
              <a:rPr lang="en-US" dirty="0">
                <a:solidFill>
                  <a:srgbClr val="000000"/>
                </a:solidFill>
                <a:latin typeface="+mj-lt"/>
              </a:rPr>
              <a:t> </a:t>
            </a:r>
            <a:r>
              <a:rPr lang="en-US" dirty="0" err="1">
                <a:solidFill>
                  <a:srgbClr val="000000"/>
                </a:solidFill>
                <a:latin typeface="+mj-lt"/>
              </a:rPr>
              <a:t>pružatelja</a:t>
            </a:r>
            <a:r>
              <a:rPr lang="en-US" dirty="0">
                <a:solidFill>
                  <a:srgbClr val="000000"/>
                </a:solidFill>
                <a:latin typeface="+mj-lt"/>
              </a:rPr>
              <a:t> </a:t>
            </a:r>
            <a:r>
              <a:rPr lang="en-US" dirty="0" err="1">
                <a:solidFill>
                  <a:srgbClr val="000000"/>
                </a:solidFill>
                <a:latin typeface="+mj-lt"/>
              </a:rPr>
              <a:t>uslugau</a:t>
            </a:r>
            <a:r>
              <a:rPr lang="en-US" dirty="0">
                <a:solidFill>
                  <a:srgbClr val="000000"/>
                </a:solidFill>
                <a:latin typeface="+mj-lt"/>
              </a:rPr>
              <a:t> </a:t>
            </a:r>
            <a:r>
              <a:rPr lang="en-US" dirty="0" err="1">
                <a:solidFill>
                  <a:srgbClr val="000000"/>
                </a:solidFill>
                <a:latin typeface="+mj-lt"/>
              </a:rPr>
              <a:t>minimalnom</a:t>
            </a:r>
            <a:r>
              <a:rPr lang="en-US" dirty="0">
                <a:solidFill>
                  <a:srgbClr val="000000"/>
                </a:solidFill>
                <a:latin typeface="+mj-lt"/>
              </a:rPr>
              <a:t> </a:t>
            </a:r>
            <a:r>
              <a:rPr lang="en-US" dirty="0" err="1">
                <a:solidFill>
                  <a:srgbClr val="000000"/>
                </a:solidFill>
                <a:latin typeface="+mj-lt"/>
              </a:rPr>
              <a:t>trajanju</a:t>
            </a:r>
            <a:r>
              <a:rPr lang="en-US" dirty="0">
                <a:solidFill>
                  <a:srgbClr val="000000"/>
                </a:solidFill>
                <a:latin typeface="+mj-lt"/>
              </a:rPr>
              <a:t> 3 </a:t>
            </a:r>
            <a:r>
              <a:rPr lang="en-US" dirty="0" err="1">
                <a:solidFill>
                  <a:srgbClr val="000000"/>
                </a:solidFill>
                <a:latin typeface="+mj-lt"/>
              </a:rPr>
              <a:t>sata</a:t>
            </a:r>
            <a:r>
              <a:rPr lang="en-US" dirty="0">
                <a:solidFill>
                  <a:srgbClr val="000000"/>
                </a:solidFill>
                <a:latin typeface="+mj-lt"/>
              </a:rPr>
              <a:t>.</a:t>
            </a:r>
          </a:p>
          <a:p>
            <a:pPr algn="just">
              <a:spcAft>
                <a:spcPts val="300"/>
              </a:spcAft>
            </a:pPr>
            <a:r>
              <a:rPr lang="en-US" dirty="0">
                <a:solidFill>
                  <a:srgbClr val="000000"/>
                </a:solidFill>
                <a:latin typeface="+mj-lt"/>
              </a:rPr>
              <a:t>• </a:t>
            </a:r>
            <a:r>
              <a:rPr lang="en-US" b="1" dirty="0" err="1">
                <a:solidFill>
                  <a:srgbClr val="000000"/>
                </a:solidFill>
                <a:latin typeface="+mj-lt"/>
              </a:rPr>
              <a:t>Izrada</a:t>
            </a:r>
            <a:r>
              <a:rPr lang="en-US" b="1" dirty="0">
                <a:solidFill>
                  <a:srgbClr val="000000"/>
                </a:solidFill>
                <a:latin typeface="+mj-lt"/>
              </a:rPr>
              <a:t> landing </a:t>
            </a:r>
            <a:r>
              <a:rPr lang="en-US" b="1" dirty="0" err="1">
                <a:solidFill>
                  <a:srgbClr val="000000"/>
                </a:solidFill>
                <a:latin typeface="+mj-lt"/>
              </a:rPr>
              <a:t>stranice</a:t>
            </a:r>
            <a:r>
              <a:rPr lang="en-US" b="1" dirty="0">
                <a:solidFill>
                  <a:srgbClr val="000000"/>
                </a:solidFill>
                <a:latin typeface="+mj-lt"/>
              </a:rPr>
              <a:t> </a:t>
            </a:r>
            <a:r>
              <a:rPr lang="en-US" dirty="0">
                <a:solidFill>
                  <a:srgbClr val="000000"/>
                </a:solidFill>
                <a:latin typeface="+mj-lt"/>
              </a:rPr>
              <a:t>(pod-</a:t>
            </a:r>
            <a:r>
              <a:rPr lang="en-US" dirty="0" err="1">
                <a:solidFill>
                  <a:srgbClr val="000000"/>
                </a:solidFill>
                <a:latin typeface="+mj-lt"/>
              </a:rPr>
              <a:t>stranice</a:t>
            </a:r>
            <a:r>
              <a:rPr lang="en-US" dirty="0">
                <a:solidFill>
                  <a:srgbClr val="000000"/>
                </a:solidFill>
                <a:latin typeface="+mj-lt"/>
              </a:rPr>
              <a:t> </a:t>
            </a:r>
            <a:r>
              <a:rPr lang="en-US" dirty="0" err="1">
                <a:solidFill>
                  <a:srgbClr val="000000"/>
                </a:solidFill>
                <a:latin typeface="+mj-lt"/>
              </a:rPr>
              <a:t>mrežnih</a:t>
            </a:r>
            <a:r>
              <a:rPr lang="en-US" dirty="0">
                <a:solidFill>
                  <a:srgbClr val="000000"/>
                </a:solidFill>
                <a:latin typeface="+mj-lt"/>
              </a:rPr>
              <a:t> </a:t>
            </a:r>
            <a:r>
              <a:rPr lang="en-US" dirty="0" err="1">
                <a:solidFill>
                  <a:srgbClr val="000000"/>
                </a:solidFill>
                <a:latin typeface="+mj-lt"/>
              </a:rPr>
              <a:t>stranica</a:t>
            </a:r>
            <a:r>
              <a:rPr lang="en-US" dirty="0">
                <a:solidFill>
                  <a:srgbClr val="000000"/>
                </a:solidFill>
                <a:latin typeface="+mj-lt"/>
              </a:rPr>
              <a:t> </a:t>
            </a:r>
            <a:r>
              <a:rPr lang="en-US" dirty="0" err="1">
                <a:solidFill>
                  <a:srgbClr val="000000"/>
                </a:solidFill>
                <a:latin typeface="+mj-lt"/>
              </a:rPr>
              <a:t>prijavitelja</a:t>
            </a:r>
            <a:r>
              <a:rPr lang="en-US" dirty="0">
                <a:solidFill>
                  <a:srgbClr val="000000"/>
                </a:solidFill>
                <a:latin typeface="+mj-lt"/>
              </a:rPr>
              <a:t>) </a:t>
            </a:r>
            <a:r>
              <a:rPr lang="en-US" dirty="0" err="1">
                <a:solidFill>
                  <a:srgbClr val="000000"/>
                </a:solidFill>
                <a:latin typeface="+mj-lt"/>
              </a:rPr>
              <a:t>uključujući</a:t>
            </a:r>
            <a:r>
              <a:rPr lang="en-US" dirty="0">
                <a:solidFill>
                  <a:srgbClr val="000000"/>
                </a:solidFill>
                <a:latin typeface="+mj-lt"/>
              </a:rPr>
              <a:t> </a:t>
            </a:r>
            <a:r>
              <a:rPr lang="en-US" dirty="0" err="1">
                <a:solidFill>
                  <a:srgbClr val="000000"/>
                </a:solidFill>
                <a:latin typeface="+mj-lt"/>
              </a:rPr>
              <a:t>uslugu</a:t>
            </a:r>
            <a:r>
              <a:rPr lang="en-US" dirty="0">
                <a:solidFill>
                  <a:srgbClr val="000000"/>
                </a:solidFill>
                <a:latin typeface="+mj-lt"/>
              </a:rPr>
              <a:t> </a:t>
            </a:r>
            <a:r>
              <a:rPr lang="en-US" dirty="0" err="1">
                <a:solidFill>
                  <a:srgbClr val="000000"/>
                </a:solidFill>
                <a:latin typeface="+mj-lt"/>
              </a:rPr>
              <a:t>poslužitelja</a:t>
            </a:r>
            <a:r>
              <a:rPr lang="en-US" dirty="0">
                <a:solidFill>
                  <a:srgbClr val="000000"/>
                </a:solidFill>
                <a:latin typeface="+mj-lt"/>
              </a:rPr>
              <a:t> (hosting) </a:t>
            </a:r>
            <a:r>
              <a:rPr lang="en-US" dirty="0" err="1">
                <a:solidFill>
                  <a:srgbClr val="000000"/>
                </a:solidFill>
                <a:latin typeface="+mj-lt"/>
              </a:rPr>
              <a:t>i</a:t>
            </a:r>
            <a:r>
              <a:rPr lang="en-US" dirty="0">
                <a:solidFill>
                  <a:srgbClr val="000000"/>
                </a:solidFill>
                <a:latin typeface="+mj-lt"/>
              </a:rPr>
              <a:t> </a:t>
            </a:r>
            <a:r>
              <a:rPr lang="en-US" dirty="0" err="1">
                <a:solidFill>
                  <a:srgbClr val="000000"/>
                </a:solidFill>
                <a:latin typeface="+mj-lt"/>
              </a:rPr>
              <a:t>troškove</a:t>
            </a:r>
            <a:r>
              <a:rPr lang="en-US" dirty="0">
                <a:solidFill>
                  <a:srgbClr val="000000"/>
                </a:solidFill>
                <a:latin typeface="+mj-lt"/>
              </a:rPr>
              <a:t> </a:t>
            </a:r>
            <a:r>
              <a:rPr lang="en-US" dirty="0" err="1">
                <a:solidFill>
                  <a:srgbClr val="000000"/>
                </a:solidFill>
                <a:latin typeface="+mj-lt"/>
              </a:rPr>
              <a:t>domene</a:t>
            </a:r>
            <a:r>
              <a:rPr lang="en-US" dirty="0">
                <a:solidFill>
                  <a:srgbClr val="000000"/>
                </a:solidFill>
                <a:latin typeface="+mj-lt"/>
              </a:rPr>
              <a:t> u </a:t>
            </a:r>
            <a:r>
              <a:rPr lang="en-US" dirty="0" err="1">
                <a:solidFill>
                  <a:srgbClr val="000000"/>
                </a:solidFill>
                <a:latin typeface="+mj-lt"/>
              </a:rPr>
              <a:t>trajanju</a:t>
            </a:r>
            <a:r>
              <a:rPr lang="en-US" dirty="0">
                <a:solidFill>
                  <a:srgbClr val="000000"/>
                </a:solidFill>
                <a:latin typeface="+mj-lt"/>
              </a:rPr>
              <a:t> od 12 </a:t>
            </a:r>
            <a:r>
              <a:rPr lang="en-US" dirty="0" err="1">
                <a:solidFill>
                  <a:srgbClr val="000000"/>
                </a:solidFill>
                <a:latin typeface="+mj-lt"/>
              </a:rPr>
              <a:t>mjeseci</a:t>
            </a:r>
            <a:r>
              <a:rPr lang="en-US" dirty="0">
                <a:solidFill>
                  <a:srgbClr val="000000"/>
                </a:solidFill>
                <a:latin typeface="+mj-lt"/>
              </a:rPr>
              <a:t> od dana </a:t>
            </a:r>
            <a:r>
              <a:rPr lang="en-US" dirty="0" err="1">
                <a:solidFill>
                  <a:srgbClr val="000000"/>
                </a:solidFill>
                <a:latin typeface="+mj-lt"/>
              </a:rPr>
              <a:t>isporuke</a:t>
            </a:r>
            <a:r>
              <a:rPr lang="en-US" dirty="0">
                <a:solidFill>
                  <a:srgbClr val="000000"/>
                </a:solidFill>
                <a:latin typeface="+mj-lt"/>
              </a:rPr>
              <a:t> </a:t>
            </a:r>
            <a:r>
              <a:rPr lang="en-US" dirty="0" err="1">
                <a:solidFill>
                  <a:srgbClr val="000000"/>
                </a:solidFill>
                <a:latin typeface="+mj-lt"/>
              </a:rPr>
              <a:t>usluge</a:t>
            </a:r>
            <a:r>
              <a:rPr lang="en-US" dirty="0">
                <a:solidFill>
                  <a:srgbClr val="000000"/>
                </a:solidFill>
                <a:latin typeface="+mj-lt"/>
              </a:rPr>
              <a:t> (</a:t>
            </a:r>
            <a:r>
              <a:rPr lang="en-US" dirty="0" err="1">
                <a:solidFill>
                  <a:srgbClr val="000000"/>
                </a:solidFill>
                <a:latin typeface="+mj-lt"/>
              </a:rPr>
              <a:t>kao</a:t>
            </a:r>
            <a:r>
              <a:rPr lang="en-US" dirty="0">
                <a:solidFill>
                  <a:srgbClr val="000000"/>
                </a:solidFill>
                <a:latin typeface="+mj-lt"/>
              </a:rPr>
              <a:t> </a:t>
            </a:r>
            <a:r>
              <a:rPr lang="en-US" dirty="0" err="1">
                <a:solidFill>
                  <a:srgbClr val="000000"/>
                </a:solidFill>
                <a:latin typeface="+mj-lt"/>
              </a:rPr>
              <a:t>dio</a:t>
            </a:r>
            <a:r>
              <a:rPr lang="en-US" dirty="0">
                <a:solidFill>
                  <a:srgbClr val="000000"/>
                </a:solidFill>
                <a:latin typeface="+mj-lt"/>
              </a:rPr>
              <a:t> </a:t>
            </a:r>
            <a:r>
              <a:rPr lang="en-US" dirty="0" err="1">
                <a:solidFill>
                  <a:srgbClr val="000000"/>
                </a:solidFill>
                <a:latin typeface="+mj-lt"/>
              </a:rPr>
              <a:t>isporuke</a:t>
            </a:r>
            <a:r>
              <a:rPr lang="en-US" dirty="0">
                <a:solidFill>
                  <a:srgbClr val="000000"/>
                </a:solidFill>
                <a:latin typeface="+mj-lt"/>
              </a:rPr>
              <a:t> </a:t>
            </a:r>
            <a:r>
              <a:rPr lang="en-US" dirty="0" err="1">
                <a:solidFill>
                  <a:srgbClr val="000000"/>
                </a:solidFill>
                <a:latin typeface="+mj-lt"/>
              </a:rPr>
              <a:t>usluge</a:t>
            </a:r>
            <a:r>
              <a:rPr lang="en-US" dirty="0">
                <a:solidFill>
                  <a:srgbClr val="000000"/>
                </a:solidFill>
                <a:latin typeface="+mj-lt"/>
              </a:rPr>
              <a:t> od </a:t>
            </a:r>
            <a:r>
              <a:rPr lang="en-US" dirty="0" err="1">
                <a:solidFill>
                  <a:srgbClr val="000000"/>
                </a:solidFill>
                <a:latin typeface="+mj-lt"/>
              </a:rPr>
              <a:t>istog</a:t>
            </a:r>
            <a:r>
              <a:rPr lang="en-US" dirty="0">
                <a:solidFill>
                  <a:srgbClr val="000000"/>
                </a:solidFill>
                <a:latin typeface="+mj-lt"/>
              </a:rPr>
              <a:t> </a:t>
            </a:r>
            <a:r>
              <a:rPr lang="en-US" dirty="0" err="1">
                <a:solidFill>
                  <a:srgbClr val="000000"/>
                </a:solidFill>
                <a:latin typeface="+mj-lt"/>
              </a:rPr>
              <a:t>pružatelja</a:t>
            </a:r>
            <a:r>
              <a:rPr lang="en-US" dirty="0">
                <a:solidFill>
                  <a:srgbClr val="000000"/>
                </a:solidFill>
                <a:latin typeface="+mj-lt"/>
              </a:rPr>
              <a:t> </a:t>
            </a:r>
            <a:r>
              <a:rPr lang="en-US" dirty="0" err="1">
                <a:solidFill>
                  <a:srgbClr val="000000"/>
                </a:solidFill>
                <a:latin typeface="+mj-lt"/>
              </a:rPr>
              <a:t>usluge</a:t>
            </a:r>
            <a:r>
              <a:rPr lang="en-US" dirty="0">
                <a:solidFill>
                  <a:srgbClr val="000000"/>
                </a:solidFill>
                <a:latin typeface="+mj-lt"/>
              </a:rPr>
              <a:t>) </a:t>
            </a:r>
            <a:r>
              <a:rPr lang="en-US" dirty="0" err="1">
                <a:solidFill>
                  <a:srgbClr val="000000"/>
                </a:solidFill>
                <a:latin typeface="+mj-lt"/>
              </a:rPr>
              <a:t>te</a:t>
            </a:r>
            <a:r>
              <a:rPr lang="en-US" dirty="0">
                <a:solidFill>
                  <a:srgbClr val="000000"/>
                </a:solidFill>
                <a:latin typeface="+mj-lt"/>
              </a:rPr>
              <a:t> s </a:t>
            </a:r>
            <a:r>
              <a:rPr lang="en-US" dirty="0" err="1">
                <a:solidFill>
                  <a:srgbClr val="000000"/>
                </a:solidFill>
                <a:latin typeface="+mj-lt"/>
              </a:rPr>
              <a:t>tim</a:t>
            </a:r>
            <a:r>
              <a:rPr lang="en-US" dirty="0">
                <a:solidFill>
                  <a:srgbClr val="000000"/>
                </a:solidFill>
                <a:latin typeface="+mj-lt"/>
              </a:rPr>
              <a:t> </a:t>
            </a:r>
            <a:r>
              <a:rPr lang="en-US" dirty="0" err="1">
                <a:solidFill>
                  <a:srgbClr val="000000"/>
                </a:solidFill>
                <a:latin typeface="+mj-lt"/>
              </a:rPr>
              <a:t>povezanu</a:t>
            </a:r>
            <a:r>
              <a:rPr lang="en-US" dirty="0">
                <a:solidFill>
                  <a:srgbClr val="000000"/>
                </a:solidFill>
                <a:latin typeface="+mj-lt"/>
              </a:rPr>
              <a:t> </a:t>
            </a:r>
            <a:r>
              <a:rPr lang="en-US" dirty="0" err="1">
                <a:solidFill>
                  <a:srgbClr val="000000"/>
                </a:solidFill>
                <a:latin typeface="+mj-lt"/>
              </a:rPr>
              <a:t>edukaciju</a:t>
            </a:r>
            <a:r>
              <a:rPr lang="en-US" dirty="0">
                <a:solidFill>
                  <a:srgbClr val="000000"/>
                </a:solidFill>
                <a:latin typeface="+mj-lt"/>
              </a:rPr>
              <a:t> </a:t>
            </a:r>
            <a:r>
              <a:rPr lang="en-US" dirty="0" err="1">
                <a:solidFill>
                  <a:srgbClr val="000000"/>
                </a:solidFill>
                <a:latin typeface="+mj-lt"/>
              </a:rPr>
              <a:t>zaposlenika</a:t>
            </a:r>
            <a:r>
              <a:rPr lang="en-US" dirty="0">
                <a:solidFill>
                  <a:srgbClr val="000000"/>
                </a:solidFill>
                <a:latin typeface="+mj-lt"/>
              </a:rPr>
              <a:t> od </a:t>
            </a:r>
            <a:r>
              <a:rPr lang="en-US" dirty="0" err="1">
                <a:solidFill>
                  <a:srgbClr val="000000"/>
                </a:solidFill>
                <a:latin typeface="+mj-lt"/>
              </a:rPr>
              <a:t>strane</a:t>
            </a:r>
            <a:r>
              <a:rPr lang="en-US" dirty="0">
                <a:solidFill>
                  <a:srgbClr val="000000"/>
                </a:solidFill>
                <a:latin typeface="+mj-lt"/>
              </a:rPr>
              <a:t> </a:t>
            </a:r>
            <a:r>
              <a:rPr lang="en-US" dirty="0" err="1">
                <a:solidFill>
                  <a:srgbClr val="000000"/>
                </a:solidFill>
                <a:latin typeface="+mj-lt"/>
              </a:rPr>
              <a:t>pružatelja</a:t>
            </a:r>
            <a:r>
              <a:rPr lang="en-US" dirty="0">
                <a:solidFill>
                  <a:srgbClr val="000000"/>
                </a:solidFill>
                <a:latin typeface="+mj-lt"/>
              </a:rPr>
              <a:t> </a:t>
            </a:r>
            <a:r>
              <a:rPr lang="en-US" dirty="0" err="1">
                <a:solidFill>
                  <a:srgbClr val="000000"/>
                </a:solidFill>
                <a:latin typeface="+mj-lt"/>
              </a:rPr>
              <a:t>usluga</a:t>
            </a:r>
            <a:r>
              <a:rPr lang="en-US" dirty="0">
                <a:solidFill>
                  <a:srgbClr val="000000"/>
                </a:solidFill>
                <a:latin typeface="+mj-lt"/>
              </a:rPr>
              <a:t> u </a:t>
            </a:r>
            <a:r>
              <a:rPr lang="en-US" dirty="0" err="1">
                <a:solidFill>
                  <a:srgbClr val="000000"/>
                </a:solidFill>
                <a:latin typeface="+mj-lt"/>
              </a:rPr>
              <a:t>minimalnom</a:t>
            </a:r>
            <a:r>
              <a:rPr lang="en-US" dirty="0">
                <a:solidFill>
                  <a:srgbClr val="000000"/>
                </a:solidFill>
                <a:latin typeface="+mj-lt"/>
              </a:rPr>
              <a:t> </a:t>
            </a:r>
            <a:r>
              <a:rPr lang="en-US" dirty="0" err="1">
                <a:solidFill>
                  <a:srgbClr val="000000"/>
                </a:solidFill>
                <a:latin typeface="+mj-lt"/>
              </a:rPr>
              <a:t>trajanju</a:t>
            </a:r>
            <a:r>
              <a:rPr lang="en-US" dirty="0">
                <a:solidFill>
                  <a:srgbClr val="000000"/>
                </a:solidFill>
                <a:latin typeface="+mj-lt"/>
              </a:rPr>
              <a:t> od 1 </a:t>
            </a:r>
            <a:r>
              <a:rPr lang="en-US" dirty="0" err="1">
                <a:solidFill>
                  <a:srgbClr val="000000"/>
                </a:solidFill>
                <a:latin typeface="+mj-lt"/>
              </a:rPr>
              <a:t>sata</a:t>
            </a:r>
            <a:r>
              <a:rPr lang="en-US" dirty="0">
                <a:solidFill>
                  <a:srgbClr val="000000"/>
                </a:solidFill>
                <a:latin typeface="+mj-lt"/>
              </a:rPr>
              <a:t>.</a:t>
            </a:r>
          </a:p>
          <a:p>
            <a:pPr algn="just">
              <a:spcAft>
                <a:spcPts val="300"/>
              </a:spcAft>
            </a:pPr>
            <a:r>
              <a:rPr lang="en-US" dirty="0">
                <a:solidFill>
                  <a:srgbClr val="000000"/>
                </a:solidFill>
                <a:latin typeface="+mj-lt"/>
              </a:rPr>
              <a:t>• </a:t>
            </a:r>
            <a:r>
              <a:rPr lang="en-US" b="1" dirty="0" err="1">
                <a:solidFill>
                  <a:srgbClr val="000000"/>
                </a:solidFill>
                <a:latin typeface="+mj-lt"/>
              </a:rPr>
              <a:t>Izrada</a:t>
            </a:r>
            <a:r>
              <a:rPr lang="en-US" b="1" dirty="0">
                <a:solidFill>
                  <a:srgbClr val="000000"/>
                </a:solidFill>
                <a:latin typeface="+mj-lt"/>
              </a:rPr>
              <a:t> </a:t>
            </a:r>
            <a:r>
              <a:rPr lang="en-US" b="1" dirty="0" err="1">
                <a:solidFill>
                  <a:srgbClr val="000000"/>
                </a:solidFill>
                <a:latin typeface="+mj-lt"/>
              </a:rPr>
              <a:t>Mobilne</a:t>
            </a:r>
            <a:r>
              <a:rPr lang="en-US" b="1" dirty="0">
                <a:solidFill>
                  <a:srgbClr val="000000"/>
                </a:solidFill>
                <a:latin typeface="+mj-lt"/>
              </a:rPr>
              <a:t> </a:t>
            </a:r>
            <a:r>
              <a:rPr lang="en-US" b="1" dirty="0" err="1">
                <a:solidFill>
                  <a:srgbClr val="000000"/>
                </a:solidFill>
                <a:latin typeface="+mj-lt"/>
              </a:rPr>
              <a:t>aplikacije</a:t>
            </a:r>
            <a:r>
              <a:rPr lang="en-US" b="1" dirty="0">
                <a:solidFill>
                  <a:srgbClr val="000000"/>
                </a:solidFill>
                <a:latin typeface="+mj-lt"/>
              </a:rPr>
              <a:t> </a:t>
            </a:r>
            <a:r>
              <a:rPr lang="en-US" dirty="0" err="1">
                <a:solidFill>
                  <a:srgbClr val="000000"/>
                </a:solidFill>
                <a:latin typeface="+mj-lt"/>
              </a:rPr>
              <a:t>uključujući</a:t>
            </a:r>
            <a:r>
              <a:rPr lang="en-US" dirty="0">
                <a:solidFill>
                  <a:srgbClr val="000000"/>
                </a:solidFill>
                <a:latin typeface="+mj-lt"/>
              </a:rPr>
              <a:t> </a:t>
            </a:r>
            <a:r>
              <a:rPr lang="en-US" dirty="0" err="1">
                <a:solidFill>
                  <a:srgbClr val="000000"/>
                </a:solidFill>
                <a:latin typeface="+mj-lt"/>
              </a:rPr>
              <a:t>edukaciju</a:t>
            </a:r>
            <a:r>
              <a:rPr lang="en-US" dirty="0">
                <a:solidFill>
                  <a:srgbClr val="000000"/>
                </a:solidFill>
                <a:latin typeface="+mj-lt"/>
              </a:rPr>
              <a:t> </a:t>
            </a:r>
            <a:r>
              <a:rPr lang="en-US" dirty="0" err="1">
                <a:solidFill>
                  <a:srgbClr val="000000"/>
                </a:solidFill>
                <a:latin typeface="+mj-lt"/>
              </a:rPr>
              <a:t>zaposlenika</a:t>
            </a:r>
            <a:r>
              <a:rPr lang="en-US" dirty="0">
                <a:solidFill>
                  <a:srgbClr val="000000"/>
                </a:solidFill>
                <a:latin typeface="+mj-lt"/>
              </a:rPr>
              <a:t> </a:t>
            </a:r>
            <a:r>
              <a:rPr lang="en-US" dirty="0" err="1">
                <a:solidFill>
                  <a:srgbClr val="000000"/>
                </a:solidFill>
                <a:latin typeface="+mj-lt"/>
              </a:rPr>
              <a:t>povezano</a:t>
            </a:r>
            <a:r>
              <a:rPr lang="en-US" dirty="0">
                <a:solidFill>
                  <a:srgbClr val="000000"/>
                </a:solidFill>
                <a:latin typeface="+mj-lt"/>
              </a:rPr>
              <a:t> </a:t>
            </a:r>
            <a:r>
              <a:rPr lang="en-US" dirty="0" err="1">
                <a:solidFill>
                  <a:srgbClr val="000000"/>
                </a:solidFill>
                <a:latin typeface="+mj-lt"/>
              </a:rPr>
              <a:t>sa</a:t>
            </a:r>
            <a:r>
              <a:rPr lang="en-US" dirty="0">
                <a:solidFill>
                  <a:srgbClr val="000000"/>
                </a:solidFill>
                <a:latin typeface="+mj-lt"/>
              </a:rPr>
              <a:t> </a:t>
            </a:r>
            <a:r>
              <a:rPr lang="en-US" dirty="0" err="1">
                <a:solidFill>
                  <a:srgbClr val="000000"/>
                </a:solidFill>
                <a:latin typeface="+mj-lt"/>
              </a:rPr>
              <a:t>svrhom</a:t>
            </a:r>
            <a:r>
              <a:rPr lang="en-US" dirty="0">
                <a:solidFill>
                  <a:srgbClr val="000000"/>
                </a:solidFill>
                <a:latin typeface="+mj-lt"/>
              </a:rPr>
              <a:t> </a:t>
            </a:r>
            <a:r>
              <a:rPr lang="en-US" dirty="0" err="1">
                <a:solidFill>
                  <a:srgbClr val="000000"/>
                </a:solidFill>
                <a:latin typeface="+mj-lt"/>
              </a:rPr>
              <a:t>vaučera</a:t>
            </a:r>
            <a:r>
              <a:rPr lang="en-US" dirty="0">
                <a:solidFill>
                  <a:srgbClr val="000000"/>
                </a:solidFill>
                <a:latin typeface="+mj-lt"/>
              </a:rPr>
              <a:t> od </a:t>
            </a:r>
            <a:r>
              <a:rPr lang="en-US" dirty="0" err="1">
                <a:solidFill>
                  <a:srgbClr val="000000"/>
                </a:solidFill>
                <a:latin typeface="+mj-lt"/>
              </a:rPr>
              <a:t>strane</a:t>
            </a:r>
            <a:r>
              <a:rPr lang="en-US" dirty="0">
                <a:solidFill>
                  <a:srgbClr val="000000"/>
                </a:solidFill>
                <a:latin typeface="+mj-lt"/>
              </a:rPr>
              <a:t> </a:t>
            </a:r>
            <a:r>
              <a:rPr lang="en-US" dirty="0" err="1">
                <a:solidFill>
                  <a:srgbClr val="000000"/>
                </a:solidFill>
                <a:latin typeface="+mj-lt"/>
              </a:rPr>
              <a:t>pružatelja</a:t>
            </a:r>
            <a:r>
              <a:rPr lang="en-US" dirty="0">
                <a:solidFill>
                  <a:srgbClr val="000000"/>
                </a:solidFill>
                <a:latin typeface="+mj-lt"/>
              </a:rPr>
              <a:t> </a:t>
            </a:r>
            <a:r>
              <a:rPr lang="en-US" dirty="0" err="1">
                <a:solidFill>
                  <a:srgbClr val="000000"/>
                </a:solidFill>
                <a:latin typeface="+mj-lt"/>
              </a:rPr>
              <a:t>usluga</a:t>
            </a:r>
            <a:r>
              <a:rPr lang="en-US" dirty="0">
                <a:solidFill>
                  <a:srgbClr val="000000"/>
                </a:solidFill>
                <a:latin typeface="+mj-lt"/>
              </a:rPr>
              <a:t> u </a:t>
            </a:r>
            <a:r>
              <a:rPr lang="en-US" dirty="0" err="1">
                <a:solidFill>
                  <a:srgbClr val="000000"/>
                </a:solidFill>
                <a:latin typeface="+mj-lt"/>
              </a:rPr>
              <a:t>minimalnom</a:t>
            </a:r>
            <a:r>
              <a:rPr lang="en-US" dirty="0">
                <a:solidFill>
                  <a:srgbClr val="000000"/>
                </a:solidFill>
                <a:latin typeface="+mj-lt"/>
              </a:rPr>
              <a:t> </a:t>
            </a:r>
            <a:r>
              <a:rPr lang="en-US" dirty="0" err="1">
                <a:solidFill>
                  <a:srgbClr val="000000"/>
                </a:solidFill>
                <a:latin typeface="+mj-lt"/>
              </a:rPr>
              <a:t>trajanju</a:t>
            </a:r>
            <a:r>
              <a:rPr lang="en-US" dirty="0">
                <a:solidFill>
                  <a:srgbClr val="000000"/>
                </a:solidFill>
                <a:latin typeface="+mj-lt"/>
              </a:rPr>
              <a:t> od 3 </a:t>
            </a:r>
            <a:r>
              <a:rPr lang="en-US" dirty="0" err="1">
                <a:solidFill>
                  <a:srgbClr val="000000"/>
                </a:solidFill>
                <a:latin typeface="+mj-lt"/>
              </a:rPr>
              <a:t>sata</a:t>
            </a:r>
            <a:r>
              <a:rPr lang="en-US" dirty="0">
                <a:solidFill>
                  <a:srgbClr val="000000"/>
                </a:solidFill>
                <a:latin typeface="+mj-lt"/>
              </a:rPr>
              <a:t>.</a:t>
            </a:r>
          </a:p>
          <a:p>
            <a:pPr algn="just">
              <a:spcAft>
                <a:spcPts val="300"/>
              </a:spcAft>
            </a:pPr>
            <a:r>
              <a:rPr lang="en-US" dirty="0">
                <a:solidFill>
                  <a:srgbClr val="000000"/>
                </a:solidFill>
                <a:latin typeface="+mj-lt"/>
              </a:rPr>
              <a:t>• </a:t>
            </a:r>
            <a:r>
              <a:rPr lang="en-US" b="1" dirty="0" err="1">
                <a:solidFill>
                  <a:srgbClr val="000000"/>
                </a:solidFill>
                <a:latin typeface="+mj-lt"/>
              </a:rPr>
              <a:t>Izrada</a:t>
            </a:r>
            <a:r>
              <a:rPr lang="en-US" b="1" dirty="0">
                <a:solidFill>
                  <a:srgbClr val="000000"/>
                </a:solidFill>
                <a:latin typeface="+mj-lt"/>
              </a:rPr>
              <a:t> web </a:t>
            </a:r>
            <a:r>
              <a:rPr lang="en-US" b="1" dirty="0" err="1">
                <a:solidFill>
                  <a:srgbClr val="000000"/>
                </a:solidFill>
                <a:latin typeface="+mj-lt"/>
              </a:rPr>
              <a:t>aplikacije</a:t>
            </a:r>
            <a:r>
              <a:rPr lang="en-US" b="1" dirty="0">
                <a:solidFill>
                  <a:srgbClr val="000000"/>
                </a:solidFill>
                <a:latin typeface="+mj-lt"/>
              </a:rPr>
              <a:t> </a:t>
            </a:r>
            <a:r>
              <a:rPr lang="en-US" dirty="0">
                <a:solidFill>
                  <a:srgbClr val="000000"/>
                </a:solidFill>
                <a:latin typeface="+mj-lt"/>
              </a:rPr>
              <a:t>u </a:t>
            </a:r>
            <a:r>
              <a:rPr lang="en-US" dirty="0" err="1">
                <a:solidFill>
                  <a:srgbClr val="000000"/>
                </a:solidFill>
                <a:latin typeface="+mj-lt"/>
              </a:rPr>
              <a:t>svrhu</a:t>
            </a:r>
            <a:r>
              <a:rPr lang="en-US" dirty="0">
                <a:solidFill>
                  <a:srgbClr val="000000"/>
                </a:solidFill>
                <a:latin typeface="+mj-lt"/>
              </a:rPr>
              <a:t> </a:t>
            </a:r>
            <a:r>
              <a:rPr lang="en-US" dirty="0" err="1">
                <a:solidFill>
                  <a:srgbClr val="000000"/>
                </a:solidFill>
                <a:latin typeface="+mj-lt"/>
              </a:rPr>
              <a:t>automatizacije</a:t>
            </a:r>
            <a:r>
              <a:rPr lang="en-US" dirty="0">
                <a:solidFill>
                  <a:srgbClr val="000000"/>
                </a:solidFill>
                <a:latin typeface="+mj-lt"/>
              </a:rPr>
              <a:t> </a:t>
            </a:r>
            <a:r>
              <a:rPr lang="en-US" dirty="0" err="1">
                <a:solidFill>
                  <a:srgbClr val="000000"/>
                </a:solidFill>
                <a:latin typeface="+mj-lt"/>
              </a:rPr>
              <a:t>poslovnih</a:t>
            </a:r>
            <a:r>
              <a:rPr lang="en-US" dirty="0">
                <a:solidFill>
                  <a:srgbClr val="000000"/>
                </a:solidFill>
                <a:latin typeface="+mj-lt"/>
              </a:rPr>
              <a:t> </a:t>
            </a:r>
            <a:r>
              <a:rPr lang="en-US" dirty="0" err="1">
                <a:solidFill>
                  <a:srgbClr val="000000"/>
                </a:solidFill>
                <a:latin typeface="+mj-lt"/>
              </a:rPr>
              <a:t>procesa</a:t>
            </a:r>
            <a:r>
              <a:rPr lang="en-US" dirty="0">
                <a:solidFill>
                  <a:srgbClr val="000000"/>
                </a:solidFill>
                <a:latin typeface="+mj-lt"/>
              </a:rPr>
              <a:t> </a:t>
            </a:r>
            <a:r>
              <a:rPr lang="en-GB" dirty="0" err="1">
                <a:solidFill>
                  <a:srgbClr val="000000"/>
                </a:solidFill>
              </a:rPr>
              <a:t>koja</a:t>
            </a:r>
            <a:r>
              <a:rPr lang="en-GB" dirty="0">
                <a:solidFill>
                  <a:srgbClr val="000000"/>
                </a:solidFill>
              </a:rPr>
              <a:t> </a:t>
            </a:r>
            <a:r>
              <a:rPr lang="en-GB" dirty="0" err="1">
                <a:solidFill>
                  <a:srgbClr val="000000"/>
                </a:solidFill>
              </a:rPr>
              <a:t>može</a:t>
            </a:r>
            <a:r>
              <a:rPr lang="en-GB" dirty="0">
                <a:solidFill>
                  <a:srgbClr val="000000"/>
                </a:solidFill>
              </a:rPr>
              <a:t> </a:t>
            </a:r>
            <a:r>
              <a:rPr lang="hr-HR" dirty="0">
                <a:solidFill>
                  <a:srgbClr val="000000"/>
                </a:solidFill>
              </a:rPr>
              <a:t>uključivati troškove usluge poslužitelja (hosting) i troškove domene u trajanju od 12 mjeseci od dana isporuke usluge (kao dio isporuke usluge od istog pružatelja usluge) te edukaciju zaposlenika povezano sa svrhom vaučera od strane pružatelja usluga u minimalnom trajanju od 1 sat.</a:t>
            </a:r>
            <a:endParaRPr lang="en-GB" dirty="0">
              <a:solidFill>
                <a:srgbClr val="000000"/>
              </a:solidFill>
            </a:endParaRPr>
          </a:p>
          <a:p>
            <a:pPr algn="just">
              <a:spcAft>
                <a:spcPts val="300"/>
              </a:spcAft>
            </a:pPr>
            <a:r>
              <a:rPr lang="en-GB" dirty="0">
                <a:solidFill>
                  <a:srgbClr val="000000"/>
                </a:solidFill>
              </a:rPr>
              <a:t>• </a:t>
            </a:r>
            <a:r>
              <a:rPr lang="en-GB" b="1" dirty="0" err="1">
                <a:solidFill>
                  <a:srgbClr val="000000"/>
                </a:solidFill>
              </a:rPr>
              <a:t>Izrada</a:t>
            </a:r>
            <a:r>
              <a:rPr lang="en-GB" b="1" dirty="0">
                <a:solidFill>
                  <a:srgbClr val="000000"/>
                </a:solidFill>
              </a:rPr>
              <a:t> web </a:t>
            </a:r>
            <a:r>
              <a:rPr lang="en-GB" b="1" dirty="0" err="1">
                <a:solidFill>
                  <a:srgbClr val="000000"/>
                </a:solidFill>
              </a:rPr>
              <a:t>stranice</a:t>
            </a:r>
            <a:r>
              <a:rPr lang="en-GB" b="1" dirty="0">
                <a:solidFill>
                  <a:srgbClr val="000000"/>
                </a:solidFill>
              </a:rPr>
              <a:t> za e-</a:t>
            </a:r>
            <a:r>
              <a:rPr lang="en-GB" b="1" dirty="0" err="1">
                <a:solidFill>
                  <a:srgbClr val="000000"/>
                </a:solidFill>
              </a:rPr>
              <a:t>trgovinu</a:t>
            </a:r>
            <a:r>
              <a:rPr lang="en-GB" b="1" dirty="0">
                <a:solidFill>
                  <a:srgbClr val="000000"/>
                </a:solidFill>
              </a:rPr>
              <a:t> </a:t>
            </a:r>
            <a:r>
              <a:rPr lang="en-GB" dirty="0" err="1">
                <a:solidFill>
                  <a:srgbClr val="000000"/>
                </a:solidFill>
              </a:rPr>
              <a:t>uključujući</a:t>
            </a:r>
            <a:r>
              <a:rPr lang="en-GB" dirty="0">
                <a:solidFill>
                  <a:srgbClr val="000000"/>
                </a:solidFill>
              </a:rPr>
              <a:t> </a:t>
            </a:r>
            <a:r>
              <a:rPr lang="en-GB" dirty="0" err="1">
                <a:solidFill>
                  <a:srgbClr val="000000"/>
                </a:solidFill>
              </a:rPr>
              <a:t>uslugu</a:t>
            </a:r>
            <a:r>
              <a:rPr lang="en-GB" dirty="0">
                <a:solidFill>
                  <a:srgbClr val="000000"/>
                </a:solidFill>
              </a:rPr>
              <a:t> </a:t>
            </a:r>
            <a:r>
              <a:rPr lang="en-GB" dirty="0" err="1">
                <a:solidFill>
                  <a:srgbClr val="000000"/>
                </a:solidFill>
              </a:rPr>
              <a:t>poslužitelja</a:t>
            </a:r>
            <a:r>
              <a:rPr lang="en-GB" dirty="0">
                <a:solidFill>
                  <a:srgbClr val="000000"/>
                </a:solidFill>
              </a:rPr>
              <a:t> (hosting) </a:t>
            </a:r>
            <a:r>
              <a:rPr lang="en-GB" dirty="0" err="1">
                <a:solidFill>
                  <a:srgbClr val="000000"/>
                </a:solidFill>
              </a:rPr>
              <a:t>i</a:t>
            </a:r>
            <a:r>
              <a:rPr lang="en-GB" dirty="0">
                <a:solidFill>
                  <a:srgbClr val="000000"/>
                </a:solidFill>
              </a:rPr>
              <a:t> </a:t>
            </a:r>
            <a:r>
              <a:rPr lang="en-GB" dirty="0" err="1">
                <a:solidFill>
                  <a:srgbClr val="000000"/>
                </a:solidFill>
              </a:rPr>
              <a:t>troškove</a:t>
            </a:r>
            <a:r>
              <a:rPr lang="en-GB" dirty="0">
                <a:solidFill>
                  <a:srgbClr val="000000"/>
                </a:solidFill>
              </a:rPr>
              <a:t> </a:t>
            </a:r>
            <a:r>
              <a:rPr lang="en-GB" dirty="0" err="1">
                <a:solidFill>
                  <a:srgbClr val="000000"/>
                </a:solidFill>
              </a:rPr>
              <a:t>domene</a:t>
            </a:r>
            <a:r>
              <a:rPr lang="en-GB" dirty="0">
                <a:solidFill>
                  <a:srgbClr val="000000"/>
                </a:solidFill>
              </a:rPr>
              <a:t> u </a:t>
            </a:r>
            <a:r>
              <a:rPr lang="en-GB" dirty="0" err="1">
                <a:solidFill>
                  <a:srgbClr val="000000"/>
                </a:solidFill>
              </a:rPr>
              <a:t>trajanju</a:t>
            </a:r>
            <a:r>
              <a:rPr lang="en-GB" dirty="0">
                <a:solidFill>
                  <a:srgbClr val="000000"/>
                </a:solidFill>
              </a:rPr>
              <a:t> od 12 </a:t>
            </a:r>
            <a:r>
              <a:rPr lang="en-GB" dirty="0" err="1">
                <a:solidFill>
                  <a:srgbClr val="000000"/>
                </a:solidFill>
              </a:rPr>
              <a:t>mjeseci</a:t>
            </a:r>
            <a:r>
              <a:rPr lang="en-GB" dirty="0">
                <a:solidFill>
                  <a:srgbClr val="000000"/>
                </a:solidFill>
              </a:rPr>
              <a:t> od dana </a:t>
            </a:r>
            <a:r>
              <a:rPr lang="en-GB" dirty="0" err="1">
                <a:solidFill>
                  <a:srgbClr val="000000"/>
                </a:solidFill>
              </a:rPr>
              <a:t>isporuke</a:t>
            </a:r>
            <a:r>
              <a:rPr lang="en-GB" dirty="0">
                <a:solidFill>
                  <a:srgbClr val="000000"/>
                </a:solidFill>
              </a:rPr>
              <a:t> </a:t>
            </a:r>
            <a:r>
              <a:rPr lang="en-GB" dirty="0" err="1">
                <a:solidFill>
                  <a:srgbClr val="000000"/>
                </a:solidFill>
              </a:rPr>
              <a:t>usluge</a:t>
            </a:r>
            <a:r>
              <a:rPr lang="en-GB" dirty="0">
                <a:solidFill>
                  <a:srgbClr val="000000"/>
                </a:solidFill>
              </a:rPr>
              <a:t> (</a:t>
            </a:r>
            <a:r>
              <a:rPr lang="en-GB" dirty="0" err="1">
                <a:solidFill>
                  <a:srgbClr val="000000"/>
                </a:solidFill>
              </a:rPr>
              <a:t>kao</a:t>
            </a:r>
            <a:r>
              <a:rPr lang="en-GB" dirty="0">
                <a:solidFill>
                  <a:srgbClr val="000000"/>
                </a:solidFill>
              </a:rPr>
              <a:t> </a:t>
            </a:r>
            <a:r>
              <a:rPr lang="en-GB" dirty="0" err="1">
                <a:solidFill>
                  <a:srgbClr val="000000"/>
                </a:solidFill>
              </a:rPr>
              <a:t>dio</a:t>
            </a:r>
            <a:r>
              <a:rPr lang="en-GB" dirty="0">
                <a:solidFill>
                  <a:srgbClr val="000000"/>
                </a:solidFill>
              </a:rPr>
              <a:t> </a:t>
            </a:r>
            <a:r>
              <a:rPr lang="en-GB" dirty="0" err="1">
                <a:solidFill>
                  <a:srgbClr val="000000"/>
                </a:solidFill>
              </a:rPr>
              <a:t>isporuke</a:t>
            </a:r>
            <a:r>
              <a:rPr lang="en-GB" dirty="0">
                <a:solidFill>
                  <a:srgbClr val="000000"/>
                </a:solidFill>
              </a:rPr>
              <a:t> </a:t>
            </a:r>
            <a:r>
              <a:rPr lang="en-GB" dirty="0" err="1">
                <a:solidFill>
                  <a:srgbClr val="000000"/>
                </a:solidFill>
              </a:rPr>
              <a:t>usluge</a:t>
            </a:r>
            <a:r>
              <a:rPr lang="en-GB" dirty="0">
                <a:solidFill>
                  <a:srgbClr val="000000"/>
                </a:solidFill>
              </a:rPr>
              <a:t> od </a:t>
            </a:r>
            <a:r>
              <a:rPr lang="en-GB" dirty="0" err="1">
                <a:solidFill>
                  <a:srgbClr val="000000"/>
                </a:solidFill>
              </a:rPr>
              <a:t>istog</a:t>
            </a:r>
            <a:r>
              <a:rPr lang="en-GB" dirty="0">
                <a:solidFill>
                  <a:srgbClr val="000000"/>
                </a:solidFill>
              </a:rPr>
              <a:t> </a:t>
            </a:r>
            <a:r>
              <a:rPr lang="en-GB" dirty="0" err="1">
                <a:solidFill>
                  <a:srgbClr val="000000"/>
                </a:solidFill>
              </a:rPr>
              <a:t>pružatelja</a:t>
            </a:r>
            <a:r>
              <a:rPr lang="en-GB" dirty="0">
                <a:solidFill>
                  <a:srgbClr val="000000"/>
                </a:solidFill>
              </a:rPr>
              <a:t> </a:t>
            </a:r>
            <a:r>
              <a:rPr lang="en-GB" dirty="0" err="1">
                <a:solidFill>
                  <a:srgbClr val="000000"/>
                </a:solidFill>
              </a:rPr>
              <a:t>usluge</a:t>
            </a:r>
            <a:r>
              <a:rPr lang="en-GB" dirty="0">
                <a:solidFill>
                  <a:srgbClr val="000000"/>
                </a:solidFill>
              </a:rPr>
              <a:t>) </a:t>
            </a:r>
            <a:r>
              <a:rPr lang="en-GB" dirty="0" err="1">
                <a:solidFill>
                  <a:srgbClr val="000000"/>
                </a:solidFill>
              </a:rPr>
              <a:t>te</a:t>
            </a:r>
            <a:r>
              <a:rPr lang="en-GB" dirty="0">
                <a:solidFill>
                  <a:srgbClr val="000000"/>
                </a:solidFill>
              </a:rPr>
              <a:t> </a:t>
            </a:r>
            <a:r>
              <a:rPr lang="en-GB" dirty="0" err="1">
                <a:solidFill>
                  <a:srgbClr val="000000"/>
                </a:solidFill>
              </a:rPr>
              <a:t>edukaciju</a:t>
            </a:r>
            <a:r>
              <a:rPr lang="en-GB" dirty="0">
                <a:solidFill>
                  <a:srgbClr val="000000"/>
                </a:solidFill>
              </a:rPr>
              <a:t> </a:t>
            </a:r>
            <a:r>
              <a:rPr lang="en-GB" dirty="0" err="1">
                <a:solidFill>
                  <a:srgbClr val="000000"/>
                </a:solidFill>
              </a:rPr>
              <a:t>zaposlenika</a:t>
            </a:r>
            <a:r>
              <a:rPr lang="en-GB" dirty="0">
                <a:solidFill>
                  <a:srgbClr val="000000"/>
                </a:solidFill>
              </a:rPr>
              <a:t> </a:t>
            </a:r>
            <a:r>
              <a:rPr lang="en-GB" dirty="0" err="1">
                <a:solidFill>
                  <a:srgbClr val="000000"/>
                </a:solidFill>
              </a:rPr>
              <a:t>povezano</a:t>
            </a:r>
            <a:r>
              <a:rPr lang="en-GB" dirty="0">
                <a:solidFill>
                  <a:srgbClr val="000000"/>
                </a:solidFill>
              </a:rPr>
              <a:t> </a:t>
            </a:r>
            <a:r>
              <a:rPr lang="en-GB" dirty="0" err="1">
                <a:solidFill>
                  <a:srgbClr val="000000"/>
                </a:solidFill>
              </a:rPr>
              <a:t>sa</a:t>
            </a:r>
            <a:r>
              <a:rPr lang="en-GB" dirty="0">
                <a:solidFill>
                  <a:srgbClr val="000000"/>
                </a:solidFill>
              </a:rPr>
              <a:t> </a:t>
            </a:r>
            <a:r>
              <a:rPr lang="en-GB" dirty="0" err="1">
                <a:solidFill>
                  <a:srgbClr val="000000"/>
                </a:solidFill>
              </a:rPr>
              <a:t>svrhom</a:t>
            </a:r>
            <a:r>
              <a:rPr lang="en-GB" dirty="0">
                <a:solidFill>
                  <a:srgbClr val="000000"/>
                </a:solidFill>
              </a:rPr>
              <a:t> </a:t>
            </a:r>
            <a:r>
              <a:rPr lang="en-GB" dirty="0" err="1">
                <a:solidFill>
                  <a:srgbClr val="000000"/>
                </a:solidFill>
              </a:rPr>
              <a:t>vaučera</a:t>
            </a:r>
            <a:r>
              <a:rPr lang="en-GB" dirty="0">
                <a:solidFill>
                  <a:srgbClr val="000000"/>
                </a:solidFill>
              </a:rPr>
              <a:t> od </a:t>
            </a:r>
            <a:r>
              <a:rPr lang="en-GB" dirty="0" err="1">
                <a:solidFill>
                  <a:srgbClr val="000000"/>
                </a:solidFill>
              </a:rPr>
              <a:t>strane</a:t>
            </a:r>
            <a:r>
              <a:rPr lang="en-GB" dirty="0">
                <a:solidFill>
                  <a:srgbClr val="000000"/>
                </a:solidFill>
              </a:rPr>
              <a:t> </a:t>
            </a:r>
            <a:r>
              <a:rPr lang="en-GB" dirty="0" err="1">
                <a:solidFill>
                  <a:srgbClr val="000000"/>
                </a:solidFill>
              </a:rPr>
              <a:t>pružatelja</a:t>
            </a:r>
            <a:r>
              <a:rPr lang="en-GB" dirty="0">
                <a:solidFill>
                  <a:srgbClr val="000000"/>
                </a:solidFill>
              </a:rPr>
              <a:t> </a:t>
            </a:r>
            <a:r>
              <a:rPr lang="en-GB" dirty="0" err="1">
                <a:solidFill>
                  <a:srgbClr val="000000"/>
                </a:solidFill>
              </a:rPr>
              <a:t>usluga</a:t>
            </a:r>
            <a:r>
              <a:rPr lang="en-GB" dirty="0">
                <a:solidFill>
                  <a:srgbClr val="000000"/>
                </a:solidFill>
              </a:rPr>
              <a:t> u </a:t>
            </a:r>
            <a:r>
              <a:rPr lang="en-GB" dirty="0" err="1">
                <a:solidFill>
                  <a:srgbClr val="000000"/>
                </a:solidFill>
              </a:rPr>
              <a:t>minimalnom</a:t>
            </a:r>
            <a:r>
              <a:rPr lang="en-GB" dirty="0">
                <a:solidFill>
                  <a:srgbClr val="000000"/>
                </a:solidFill>
              </a:rPr>
              <a:t> </a:t>
            </a:r>
            <a:r>
              <a:rPr lang="en-GB" dirty="0" err="1">
                <a:solidFill>
                  <a:srgbClr val="000000"/>
                </a:solidFill>
              </a:rPr>
              <a:t>trajanju</a:t>
            </a:r>
            <a:r>
              <a:rPr lang="en-GB" dirty="0">
                <a:solidFill>
                  <a:srgbClr val="000000"/>
                </a:solidFill>
              </a:rPr>
              <a:t> od 3 </a:t>
            </a:r>
            <a:r>
              <a:rPr lang="en-GB" dirty="0" err="1">
                <a:solidFill>
                  <a:srgbClr val="000000"/>
                </a:solidFill>
              </a:rPr>
              <a:t>sata</a:t>
            </a:r>
            <a:r>
              <a:rPr lang="en-GB" dirty="0">
                <a:solidFill>
                  <a:srgbClr val="000000"/>
                </a:solidFill>
              </a:rPr>
              <a:t>. </a:t>
            </a:r>
          </a:p>
          <a:p>
            <a:pPr algn="just">
              <a:spcAft>
                <a:spcPts val="300"/>
              </a:spcAft>
            </a:pPr>
            <a:r>
              <a:rPr lang="en-GB" dirty="0">
                <a:solidFill>
                  <a:srgbClr val="000000"/>
                </a:solidFill>
              </a:rPr>
              <a:t>• </a:t>
            </a:r>
            <a:r>
              <a:rPr lang="en-GB" b="1" dirty="0" err="1">
                <a:solidFill>
                  <a:srgbClr val="000000"/>
                </a:solidFill>
              </a:rPr>
              <a:t>Upravljanje</a:t>
            </a:r>
            <a:r>
              <a:rPr lang="en-GB" b="1" dirty="0">
                <a:solidFill>
                  <a:srgbClr val="000000"/>
                </a:solidFill>
              </a:rPr>
              <a:t> </a:t>
            </a:r>
            <a:r>
              <a:rPr lang="en-GB" b="1" dirty="0" err="1">
                <a:solidFill>
                  <a:srgbClr val="000000"/>
                </a:solidFill>
              </a:rPr>
              <a:t>društvenim</a:t>
            </a:r>
            <a:r>
              <a:rPr lang="en-GB" b="1" dirty="0">
                <a:solidFill>
                  <a:srgbClr val="000000"/>
                </a:solidFill>
              </a:rPr>
              <a:t> </a:t>
            </a:r>
            <a:r>
              <a:rPr lang="en-GB" b="1" dirty="0" err="1">
                <a:solidFill>
                  <a:srgbClr val="000000"/>
                </a:solidFill>
              </a:rPr>
              <a:t>mrežama</a:t>
            </a:r>
            <a:r>
              <a:rPr lang="en-GB" b="1" dirty="0">
                <a:solidFill>
                  <a:srgbClr val="000000"/>
                </a:solidFill>
              </a:rPr>
              <a:t> </a:t>
            </a:r>
            <a:r>
              <a:rPr lang="en-GB" dirty="0">
                <a:solidFill>
                  <a:srgbClr val="000000"/>
                </a:solidFill>
              </a:rPr>
              <a:t>(</a:t>
            </a:r>
            <a:r>
              <a:rPr lang="en-GB" dirty="0" err="1">
                <a:solidFill>
                  <a:srgbClr val="000000"/>
                </a:solidFill>
              </a:rPr>
              <a:t>minimalno</a:t>
            </a:r>
            <a:r>
              <a:rPr lang="en-GB" dirty="0">
                <a:solidFill>
                  <a:srgbClr val="000000"/>
                </a:solidFill>
              </a:rPr>
              <a:t> 1 </a:t>
            </a:r>
            <a:r>
              <a:rPr lang="en-GB" dirty="0" err="1">
                <a:solidFill>
                  <a:srgbClr val="000000"/>
                </a:solidFill>
              </a:rPr>
              <a:t>društvena</a:t>
            </a:r>
            <a:r>
              <a:rPr lang="en-GB" dirty="0">
                <a:solidFill>
                  <a:srgbClr val="000000"/>
                </a:solidFill>
              </a:rPr>
              <a:t> </a:t>
            </a:r>
            <a:r>
              <a:rPr lang="en-GB" dirty="0" err="1">
                <a:solidFill>
                  <a:srgbClr val="000000"/>
                </a:solidFill>
              </a:rPr>
              <a:t>mreža</a:t>
            </a:r>
            <a:r>
              <a:rPr lang="en-GB" dirty="0">
                <a:solidFill>
                  <a:srgbClr val="000000"/>
                </a:solidFill>
              </a:rPr>
              <a:t>) </a:t>
            </a:r>
            <a:r>
              <a:rPr lang="en-GB" dirty="0" err="1">
                <a:solidFill>
                  <a:srgbClr val="000000"/>
                </a:solidFill>
              </a:rPr>
              <a:t>te</a:t>
            </a:r>
            <a:r>
              <a:rPr lang="en-GB" dirty="0">
                <a:solidFill>
                  <a:srgbClr val="000000"/>
                </a:solidFill>
              </a:rPr>
              <a:t> </a:t>
            </a:r>
            <a:r>
              <a:rPr lang="en-GB" dirty="0" err="1">
                <a:solidFill>
                  <a:srgbClr val="000000"/>
                </a:solidFill>
              </a:rPr>
              <a:t>edukaciju</a:t>
            </a:r>
            <a:r>
              <a:rPr lang="en-GB" dirty="0">
                <a:solidFill>
                  <a:srgbClr val="000000"/>
                </a:solidFill>
              </a:rPr>
              <a:t> </a:t>
            </a:r>
            <a:r>
              <a:rPr lang="en-GB" dirty="0" err="1">
                <a:solidFill>
                  <a:srgbClr val="000000"/>
                </a:solidFill>
              </a:rPr>
              <a:t>zaposlenika</a:t>
            </a:r>
            <a:r>
              <a:rPr lang="en-GB" dirty="0">
                <a:solidFill>
                  <a:srgbClr val="000000"/>
                </a:solidFill>
              </a:rPr>
              <a:t> </a:t>
            </a:r>
            <a:r>
              <a:rPr lang="en-GB" dirty="0" err="1">
                <a:solidFill>
                  <a:srgbClr val="000000"/>
                </a:solidFill>
              </a:rPr>
              <a:t>povezano</a:t>
            </a:r>
            <a:r>
              <a:rPr lang="en-GB" dirty="0">
                <a:solidFill>
                  <a:srgbClr val="000000"/>
                </a:solidFill>
              </a:rPr>
              <a:t> </a:t>
            </a:r>
            <a:r>
              <a:rPr lang="en-GB" dirty="0" err="1">
                <a:solidFill>
                  <a:srgbClr val="000000"/>
                </a:solidFill>
              </a:rPr>
              <a:t>sa</a:t>
            </a:r>
            <a:r>
              <a:rPr lang="en-GB" dirty="0">
                <a:solidFill>
                  <a:srgbClr val="000000"/>
                </a:solidFill>
              </a:rPr>
              <a:t> </a:t>
            </a:r>
            <a:r>
              <a:rPr lang="en-GB" dirty="0" err="1">
                <a:solidFill>
                  <a:srgbClr val="000000"/>
                </a:solidFill>
              </a:rPr>
              <a:t>svrhom</a:t>
            </a:r>
            <a:r>
              <a:rPr lang="en-GB" dirty="0">
                <a:solidFill>
                  <a:srgbClr val="000000"/>
                </a:solidFill>
              </a:rPr>
              <a:t> </a:t>
            </a:r>
            <a:r>
              <a:rPr lang="en-GB" dirty="0" err="1">
                <a:solidFill>
                  <a:srgbClr val="000000"/>
                </a:solidFill>
              </a:rPr>
              <a:t>vaučera</a:t>
            </a:r>
            <a:r>
              <a:rPr lang="en-GB" dirty="0">
                <a:solidFill>
                  <a:srgbClr val="000000"/>
                </a:solidFill>
              </a:rPr>
              <a:t> od </a:t>
            </a:r>
            <a:r>
              <a:rPr lang="en-GB" dirty="0" err="1">
                <a:solidFill>
                  <a:srgbClr val="000000"/>
                </a:solidFill>
              </a:rPr>
              <a:t>strane</a:t>
            </a:r>
            <a:r>
              <a:rPr lang="en-GB" dirty="0">
                <a:solidFill>
                  <a:srgbClr val="000000"/>
                </a:solidFill>
              </a:rPr>
              <a:t> </a:t>
            </a:r>
            <a:r>
              <a:rPr lang="en-GB" dirty="0" err="1">
                <a:solidFill>
                  <a:srgbClr val="000000"/>
                </a:solidFill>
              </a:rPr>
              <a:t>pružatelja</a:t>
            </a:r>
            <a:r>
              <a:rPr lang="en-GB" dirty="0">
                <a:solidFill>
                  <a:srgbClr val="000000"/>
                </a:solidFill>
              </a:rPr>
              <a:t> </a:t>
            </a:r>
            <a:r>
              <a:rPr lang="en-GB" dirty="0" err="1">
                <a:solidFill>
                  <a:srgbClr val="000000"/>
                </a:solidFill>
              </a:rPr>
              <a:t>usluga</a:t>
            </a:r>
            <a:r>
              <a:rPr lang="en-GB" dirty="0">
                <a:solidFill>
                  <a:srgbClr val="000000"/>
                </a:solidFill>
              </a:rPr>
              <a:t> u </a:t>
            </a:r>
            <a:r>
              <a:rPr lang="en-GB" dirty="0" err="1">
                <a:solidFill>
                  <a:srgbClr val="000000"/>
                </a:solidFill>
              </a:rPr>
              <a:t>minimalnom</a:t>
            </a:r>
            <a:r>
              <a:rPr lang="en-GB" dirty="0">
                <a:solidFill>
                  <a:srgbClr val="000000"/>
                </a:solidFill>
              </a:rPr>
              <a:t> </a:t>
            </a:r>
            <a:r>
              <a:rPr lang="en-GB" dirty="0" err="1">
                <a:solidFill>
                  <a:srgbClr val="000000"/>
                </a:solidFill>
              </a:rPr>
              <a:t>trajanju</a:t>
            </a:r>
            <a:r>
              <a:rPr lang="en-GB" dirty="0">
                <a:solidFill>
                  <a:srgbClr val="000000"/>
                </a:solidFill>
              </a:rPr>
              <a:t> od 3 </a:t>
            </a:r>
            <a:r>
              <a:rPr lang="en-GB" dirty="0" err="1">
                <a:solidFill>
                  <a:srgbClr val="000000"/>
                </a:solidFill>
              </a:rPr>
              <a:t>sata</a:t>
            </a:r>
            <a:r>
              <a:rPr lang="en-GB" dirty="0">
                <a:solidFill>
                  <a:srgbClr val="000000"/>
                </a:solidFill>
              </a:rPr>
              <a:t>. </a:t>
            </a:r>
            <a:endParaRPr lang="en-US" dirty="0">
              <a:solidFill>
                <a:srgbClr val="000000"/>
              </a:solidFill>
              <a:latin typeface="+mj-lt"/>
            </a:endParaRPr>
          </a:p>
        </p:txBody>
      </p:sp>
      <p:pic>
        <p:nvPicPr>
          <p:cNvPr id="7" name="Slika 6">
            <a:extLst>
              <a:ext uri="{FF2B5EF4-FFF2-40B4-BE49-F238E27FC236}">
                <a16:creationId xmlns:a16="http://schemas.microsoft.com/office/drawing/2014/main" id="{B15C2645-74D1-48EA-A1B6-3409EF00C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66546"/>
            <a:ext cx="2136479" cy="474773"/>
          </a:xfrm>
          <a:prstGeom prst="rect">
            <a:avLst/>
          </a:prstGeom>
        </p:spPr>
      </p:pic>
      <p:sp>
        <p:nvSpPr>
          <p:cNvPr id="9" name="TextBox 8">
            <a:extLst>
              <a:ext uri="{FF2B5EF4-FFF2-40B4-BE49-F238E27FC236}">
                <a16:creationId xmlns:a16="http://schemas.microsoft.com/office/drawing/2014/main" id="{3F0FB7CF-C855-48D3-9DE8-A4176A7D4DF6}"/>
              </a:ext>
            </a:extLst>
          </p:cNvPr>
          <p:cNvSpPr txBox="1"/>
          <p:nvPr/>
        </p:nvSpPr>
        <p:spPr>
          <a:xfrm>
            <a:off x="260058" y="215785"/>
            <a:ext cx="1163552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pl-PL" sz="2400" b="1" dirty="0">
                <a:latin typeface="+mj-lt"/>
              </a:rPr>
              <a:t>II.	Vaučer za digitalni marketing</a:t>
            </a:r>
            <a:r>
              <a:rPr lang="en-GB" sz="2400" b="1" dirty="0">
                <a:latin typeface="+mj-lt"/>
              </a:rPr>
              <a:t> (VDM)</a:t>
            </a:r>
            <a:endParaRPr lang="en-US" sz="2400" b="1" dirty="0">
              <a:latin typeface="+mj-lt"/>
            </a:endParaRPr>
          </a:p>
        </p:txBody>
      </p:sp>
    </p:spTree>
    <p:extLst>
      <p:ext uri="{BB962C8B-B14F-4D97-AF65-F5344CB8AC3E}">
        <p14:creationId xmlns:p14="http://schemas.microsoft.com/office/powerpoint/2010/main" val="2111334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dirty="0"/>
            </a:br>
            <a:endParaRPr lang="hr-HR" sz="3000" b="1" dirty="0">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404261" y="1582341"/>
            <a:ext cx="11206103" cy="2862322"/>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r>
              <a:rPr lang="hr-HR" dirty="0">
                <a:solidFill>
                  <a:srgbClr val="000000"/>
                </a:solidFill>
                <a:latin typeface="+mj-lt"/>
              </a:rPr>
              <a:t>Strategija digitalne transformacije poduzeća obuhvaća definiranje ostvarivih ciljeva digitalne transformacije i kreiranje mjera za ostvarenje zadanih ciljeva, uključujući analizu postojećeg stanja i okruženja, ispitivanje potencijala za optimizaciju poslovanja kroz digitalizaciju, optimizaciju procesa i organizacije, te druge mjere koje mogu pridonijeti prilagodbi organizacije poslovanju u digitalnom dobu, kao i metodologiju praćenja provedbe digitalne strategije (s ključnim pokazateljima - KPI)</a:t>
            </a:r>
          </a:p>
          <a:p>
            <a:pPr algn="just"/>
            <a:r>
              <a:rPr lang="hr-HR" dirty="0">
                <a:solidFill>
                  <a:srgbClr val="000000"/>
                </a:solidFill>
                <a:latin typeface="+mj-lt"/>
              </a:rPr>
              <a:t>Uvjeti:</a:t>
            </a:r>
          </a:p>
          <a:p>
            <a:pPr algn="just"/>
            <a:r>
              <a:rPr lang="hr-HR" dirty="0">
                <a:solidFill>
                  <a:srgbClr val="000000"/>
                </a:solidFill>
                <a:latin typeface="+mj-lt"/>
              </a:rPr>
              <a:t>- poduzeće mora imati najmanje 3 zaposlenih* na puno radno vrijeme (temeljem sati rada)  kako bi ostvarilo pravo na ovaj vaučer</a:t>
            </a:r>
          </a:p>
          <a:p>
            <a:pPr algn="just"/>
            <a:r>
              <a:rPr lang="hr-HR" dirty="0">
                <a:solidFill>
                  <a:srgbClr val="000000"/>
                </a:solidFill>
                <a:latin typeface="+mj-lt"/>
              </a:rPr>
              <a:t>*</a:t>
            </a:r>
            <a:r>
              <a:rPr lang="hr-HR" i="1" dirty="0">
                <a:solidFill>
                  <a:srgbClr val="000000"/>
                </a:solidFill>
                <a:latin typeface="+mj-lt"/>
              </a:rPr>
              <a:t>nositelj djelatnosti u obrtu se računa kao zaposlena osoba ako je to njegova jedina osnova za osiguranje</a:t>
            </a:r>
          </a:p>
          <a:p>
            <a:pPr algn="just"/>
            <a:endParaRPr lang="hr-HR" dirty="0">
              <a:solidFill>
                <a:srgbClr val="000000"/>
              </a:solidFill>
              <a:latin typeface="+mj-lt"/>
            </a:endParaRPr>
          </a:p>
        </p:txBody>
      </p:sp>
      <p:pic>
        <p:nvPicPr>
          <p:cNvPr id="7" name="Slika 6">
            <a:extLst>
              <a:ext uri="{FF2B5EF4-FFF2-40B4-BE49-F238E27FC236}">
                <a16:creationId xmlns:a16="http://schemas.microsoft.com/office/drawing/2014/main" id="{B15C2645-74D1-48EA-A1B6-3409EF00C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66546"/>
            <a:ext cx="2136479" cy="474773"/>
          </a:xfrm>
          <a:prstGeom prst="rect">
            <a:avLst/>
          </a:prstGeom>
        </p:spPr>
      </p:pic>
      <p:sp>
        <p:nvSpPr>
          <p:cNvPr id="9" name="TextBox 8">
            <a:extLst>
              <a:ext uri="{FF2B5EF4-FFF2-40B4-BE49-F238E27FC236}">
                <a16:creationId xmlns:a16="http://schemas.microsoft.com/office/drawing/2014/main" id="{3F0FB7CF-C855-48D3-9DE8-A4176A7D4DF6}"/>
              </a:ext>
            </a:extLst>
          </p:cNvPr>
          <p:cNvSpPr txBox="1"/>
          <p:nvPr/>
        </p:nvSpPr>
        <p:spPr>
          <a:xfrm>
            <a:off x="260059" y="421336"/>
            <a:ext cx="1163552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pl-PL" sz="2400" b="1" dirty="0">
                <a:latin typeface="+mj-lt"/>
              </a:rPr>
              <a:t>III.	Vaučer za izradu strategije digitalne transformacije</a:t>
            </a:r>
            <a:r>
              <a:rPr lang="en-GB" sz="2400" b="1" dirty="0">
                <a:latin typeface="+mj-lt"/>
              </a:rPr>
              <a:t> (VDT)</a:t>
            </a:r>
            <a:endParaRPr lang="en-US" sz="2400" b="1" dirty="0">
              <a:latin typeface="+mj-lt"/>
            </a:endParaRPr>
          </a:p>
        </p:txBody>
      </p:sp>
    </p:spTree>
    <p:extLst>
      <p:ext uri="{BB962C8B-B14F-4D97-AF65-F5344CB8AC3E}">
        <p14:creationId xmlns:p14="http://schemas.microsoft.com/office/powerpoint/2010/main" val="2281401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91572" y="1582341"/>
            <a:ext cx="10918792" cy="3328091"/>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lnSpc>
                <a:spcPct val="115000"/>
              </a:lnSpc>
              <a:spcAft>
                <a:spcPts val="1000"/>
              </a:spcAft>
            </a:pPr>
            <a:r>
              <a:rPr lang="en-US" dirty="0" err="1">
                <a:solidFill>
                  <a:srgbClr val="000000"/>
                </a:solidFill>
                <a:latin typeface="+mj-lt"/>
              </a:rPr>
              <a:t>Aktivnosti</a:t>
            </a:r>
            <a:r>
              <a:rPr lang="en-US" dirty="0">
                <a:solidFill>
                  <a:srgbClr val="000000"/>
                </a:solidFill>
                <a:latin typeface="+mj-lt"/>
              </a:rPr>
              <a:t> </a:t>
            </a:r>
            <a:r>
              <a:rPr lang="en-US" dirty="0" err="1">
                <a:solidFill>
                  <a:srgbClr val="000000"/>
                </a:solidFill>
                <a:latin typeface="+mj-lt"/>
              </a:rPr>
              <a:t>vaučera</a:t>
            </a:r>
            <a:r>
              <a:rPr lang="en-US" dirty="0">
                <a:solidFill>
                  <a:srgbClr val="000000"/>
                </a:solidFill>
                <a:latin typeface="+mj-lt"/>
              </a:rPr>
              <a:t> </a:t>
            </a:r>
            <a:r>
              <a:rPr lang="en-US" dirty="0" err="1">
                <a:solidFill>
                  <a:srgbClr val="000000"/>
                </a:solidFill>
                <a:latin typeface="+mj-lt"/>
              </a:rPr>
              <a:t>uključuju</a:t>
            </a:r>
            <a:r>
              <a:rPr lang="en-US" dirty="0">
                <a:solidFill>
                  <a:srgbClr val="000000"/>
                </a:solidFill>
                <a:latin typeface="+mj-lt"/>
              </a:rPr>
              <a:t> </a:t>
            </a:r>
            <a:r>
              <a:rPr lang="en-US" dirty="0" err="1">
                <a:solidFill>
                  <a:srgbClr val="000000"/>
                </a:solidFill>
                <a:latin typeface="+mj-lt"/>
              </a:rPr>
              <a:t>provjeru</a:t>
            </a:r>
            <a:r>
              <a:rPr lang="en-US" dirty="0">
                <a:solidFill>
                  <a:srgbClr val="000000"/>
                </a:solidFill>
                <a:latin typeface="+mj-lt"/>
              </a:rPr>
              <a:t> </a:t>
            </a:r>
            <a:r>
              <a:rPr lang="en-US" dirty="0" err="1">
                <a:solidFill>
                  <a:srgbClr val="000000"/>
                </a:solidFill>
                <a:latin typeface="+mj-lt"/>
              </a:rPr>
              <a:t>kibernetičke</a:t>
            </a:r>
            <a:r>
              <a:rPr lang="en-US" dirty="0">
                <a:solidFill>
                  <a:srgbClr val="000000"/>
                </a:solidFill>
                <a:latin typeface="+mj-lt"/>
              </a:rPr>
              <a:t> </a:t>
            </a:r>
            <a:r>
              <a:rPr lang="en-US" dirty="0" err="1">
                <a:solidFill>
                  <a:srgbClr val="000000"/>
                </a:solidFill>
                <a:latin typeface="+mj-lt"/>
              </a:rPr>
              <a:t>sigurnosti</a:t>
            </a:r>
            <a:r>
              <a:rPr lang="en-US" dirty="0">
                <a:solidFill>
                  <a:srgbClr val="000000"/>
                </a:solidFill>
                <a:latin typeface="+mj-lt"/>
              </a:rPr>
              <a:t> </a:t>
            </a:r>
            <a:r>
              <a:rPr lang="en-US" dirty="0" err="1">
                <a:solidFill>
                  <a:srgbClr val="000000"/>
                </a:solidFill>
                <a:latin typeface="+mj-lt"/>
              </a:rPr>
              <a:t>poduzeća</a:t>
            </a:r>
            <a:r>
              <a:rPr lang="en-US" dirty="0">
                <a:solidFill>
                  <a:srgbClr val="000000"/>
                </a:solidFill>
                <a:latin typeface="+mj-lt"/>
              </a:rPr>
              <a:t> </a:t>
            </a:r>
            <a:r>
              <a:rPr lang="en-US" dirty="0" err="1">
                <a:solidFill>
                  <a:srgbClr val="000000"/>
                </a:solidFill>
                <a:latin typeface="+mj-lt"/>
              </a:rPr>
              <a:t>kroz</a:t>
            </a:r>
            <a:r>
              <a:rPr lang="en-US" dirty="0">
                <a:solidFill>
                  <a:srgbClr val="000000"/>
                </a:solidFill>
                <a:latin typeface="+mj-lt"/>
              </a:rPr>
              <a:t> </a:t>
            </a:r>
            <a:r>
              <a:rPr lang="en-US" dirty="0" err="1">
                <a:solidFill>
                  <a:srgbClr val="000000"/>
                </a:solidFill>
                <a:latin typeface="+mj-lt"/>
              </a:rPr>
              <a:t>provedbu</a:t>
            </a:r>
            <a:r>
              <a:rPr lang="en-US" dirty="0">
                <a:solidFill>
                  <a:srgbClr val="000000"/>
                </a:solidFill>
                <a:latin typeface="+mj-lt"/>
              </a:rPr>
              <a:t> </a:t>
            </a:r>
            <a:r>
              <a:rPr lang="en-US" dirty="0" err="1">
                <a:solidFill>
                  <a:srgbClr val="000000"/>
                </a:solidFill>
                <a:latin typeface="+mj-lt"/>
              </a:rPr>
              <a:t>sigurnosnih</a:t>
            </a:r>
            <a:r>
              <a:rPr lang="en-US" dirty="0">
                <a:solidFill>
                  <a:srgbClr val="000000"/>
                </a:solidFill>
                <a:latin typeface="+mj-lt"/>
              </a:rPr>
              <a:t> </a:t>
            </a:r>
            <a:r>
              <a:rPr lang="en-US" dirty="0" err="1">
                <a:solidFill>
                  <a:srgbClr val="000000"/>
                </a:solidFill>
                <a:latin typeface="+mj-lt"/>
              </a:rPr>
              <a:t>provjera</a:t>
            </a:r>
            <a:r>
              <a:rPr lang="en-US" dirty="0">
                <a:solidFill>
                  <a:srgbClr val="000000"/>
                </a:solidFill>
                <a:latin typeface="+mj-lt"/>
              </a:rPr>
              <a:t> </a:t>
            </a:r>
            <a:r>
              <a:rPr lang="en-US" dirty="0" err="1">
                <a:solidFill>
                  <a:srgbClr val="000000"/>
                </a:solidFill>
                <a:latin typeface="+mj-lt"/>
              </a:rPr>
              <a:t>sustava</a:t>
            </a:r>
            <a:r>
              <a:rPr lang="en-US" dirty="0">
                <a:solidFill>
                  <a:srgbClr val="000000"/>
                </a:solidFill>
                <a:latin typeface="+mj-lt"/>
              </a:rPr>
              <a:t>/</a:t>
            </a:r>
            <a:r>
              <a:rPr lang="en-US" dirty="0" err="1">
                <a:solidFill>
                  <a:srgbClr val="000000"/>
                </a:solidFill>
                <a:latin typeface="+mj-lt"/>
              </a:rPr>
              <a:t>provjera</a:t>
            </a:r>
            <a:r>
              <a:rPr lang="en-US" dirty="0">
                <a:solidFill>
                  <a:srgbClr val="000000"/>
                </a:solidFill>
                <a:latin typeface="+mj-lt"/>
              </a:rPr>
              <a:t> </a:t>
            </a:r>
            <a:r>
              <a:rPr lang="en-US" dirty="0" err="1">
                <a:solidFill>
                  <a:srgbClr val="000000"/>
                </a:solidFill>
                <a:latin typeface="+mj-lt"/>
              </a:rPr>
              <a:t>propusnosti</a:t>
            </a:r>
            <a:r>
              <a:rPr lang="en-US" dirty="0">
                <a:solidFill>
                  <a:srgbClr val="000000"/>
                </a:solidFill>
                <a:latin typeface="+mj-lt"/>
              </a:rPr>
              <a:t> </a:t>
            </a:r>
            <a:r>
              <a:rPr lang="en-US" dirty="0" err="1">
                <a:solidFill>
                  <a:srgbClr val="000000"/>
                </a:solidFill>
                <a:latin typeface="+mj-lt"/>
              </a:rPr>
              <a:t>podataka</a:t>
            </a:r>
            <a:r>
              <a:rPr lang="en-US" dirty="0">
                <a:solidFill>
                  <a:srgbClr val="000000"/>
                </a:solidFill>
                <a:latin typeface="+mj-lt"/>
              </a:rPr>
              <a:t>, </a:t>
            </a:r>
            <a:r>
              <a:rPr lang="en-US" dirty="0" err="1">
                <a:solidFill>
                  <a:srgbClr val="000000"/>
                </a:solidFill>
                <a:latin typeface="+mj-lt"/>
              </a:rPr>
              <a:t>provedbu</a:t>
            </a:r>
            <a:r>
              <a:rPr lang="en-US" dirty="0">
                <a:solidFill>
                  <a:srgbClr val="000000"/>
                </a:solidFill>
                <a:latin typeface="+mj-lt"/>
              </a:rPr>
              <a:t> </a:t>
            </a:r>
            <a:r>
              <a:rPr lang="en-US" dirty="0" err="1">
                <a:solidFill>
                  <a:srgbClr val="000000"/>
                </a:solidFill>
                <a:latin typeface="+mj-lt"/>
              </a:rPr>
              <a:t>penetracijskih</a:t>
            </a:r>
            <a:r>
              <a:rPr lang="en-US" dirty="0">
                <a:solidFill>
                  <a:srgbClr val="000000"/>
                </a:solidFill>
                <a:latin typeface="+mj-lt"/>
              </a:rPr>
              <a:t> </a:t>
            </a:r>
            <a:r>
              <a:rPr lang="en-US" dirty="0" err="1">
                <a:solidFill>
                  <a:srgbClr val="000000"/>
                </a:solidFill>
                <a:latin typeface="+mj-lt"/>
              </a:rPr>
              <a:t>ispitivanja</a:t>
            </a:r>
            <a:r>
              <a:rPr lang="en-US" dirty="0">
                <a:solidFill>
                  <a:srgbClr val="000000"/>
                </a:solidFill>
                <a:latin typeface="+mj-lt"/>
              </a:rPr>
              <a:t> </a:t>
            </a:r>
            <a:r>
              <a:rPr lang="en-US" dirty="0" err="1">
                <a:solidFill>
                  <a:srgbClr val="000000"/>
                </a:solidFill>
                <a:latin typeface="+mj-lt"/>
              </a:rPr>
              <a:t>uz</a:t>
            </a:r>
            <a:r>
              <a:rPr lang="en-US" dirty="0">
                <a:solidFill>
                  <a:srgbClr val="000000"/>
                </a:solidFill>
                <a:latin typeface="+mj-lt"/>
              </a:rPr>
              <a:t> </a:t>
            </a:r>
            <a:r>
              <a:rPr lang="en-US" dirty="0" err="1">
                <a:solidFill>
                  <a:srgbClr val="000000"/>
                </a:solidFill>
                <a:latin typeface="+mj-lt"/>
              </a:rPr>
              <a:t>izradu</a:t>
            </a:r>
            <a:r>
              <a:rPr lang="en-US" dirty="0">
                <a:solidFill>
                  <a:srgbClr val="000000"/>
                </a:solidFill>
                <a:latin typeface="+mj-lt"/>
              </a:rPr>
              <a:t> </a:t>
            </a:r>
            <a:r>
              <a:rPr lang="en-US" dirty="0" err="1">
                <a:solidFill>
                  <a:srgbClr val="000000"/>
                </a:solidFill>
                <a:latin typeface="+mj-lt"/>
              </a:rPr>
              <a:t>pripadajućih</a:t>
            </a:r>
            <a:r>
              <a:rPr lang="en-US" dirty="0">
                <a:solidFill>
                  <a:srgbClr val="000000"/>
                </a:solidFill>
                <a:latin typeface="+mj-lt"/>
              </a:rPr>
              <a:t> </a:t>
            </a:r>
            <a:r>
              <a:rPr lang="en-US" dirty="0" err="1">
                <a:solidFill>
                  <a:srgbClr val="000000"/>
                </a:solidFill>
                <a:latin typeface="+mj-lt"/>
              </a:rPr>
              <a:t>izvješća</a:t>
            </a:r>
            <a:r>
              <a:rPr lang="en-US" dirty="0">
                <a:solidFill>
                  <a:srgbClr val="000000"/>
                </a:solidFill>
                <a:latin typeface="+mj-lt"/>
              </a:rPr>
              <a:t>, </a:t>
            </a:r>
            <a:r>
              <a:rPr lang="en-US" dirty="0" err="1">
                <a:solidFill>
                  <a:srgbClr val="000000"/>
                </a:solidFill>
                <a:latin typeface="+mj-lt"/>
              </a:rPr>
              <a:t>kroz</a:t>
            </a:r>
            <a:r>
              <a:rPr lang="en-US" dirty="0">
                <a:solidFill>
                  <a:srgbClr val="000000"/>
                </a:solidFill>
                <a:latin typeface="+mj-lt"/>
              </a:rPr>
              <a:t> </a:t>
            </a:r>
            <a:r>
              <a:rPr lang="en-US" dirty="0" err="1">
                <a:solidFill>
                  <a:srgbClr val="000000"/>
                </a:solidFill>
                <a:latin typeface="+mj-lt"/>
              </a:rPr>
              <a:t>provedbu</a:t>
            </a:r>
            <a:r>
              <a:rPr lang="en-US" dirty="0">
                <a:solidFill>
                  <a:srgbClr val="000000"/>
                </a:solidFill>
                <a:latin typeface="+mj-lt"/>
              </a:rPr>
              <a:t> </a:t>
            </a:r>
            <a:r>
              <a:rPr lang="en-US" dirty="0" err="1">
                <a:solidFill>
                  <a:srgbClr val="000000"/>
                </a:solidFill>
                <a:latin typeface="+mj-lt"/>
              </a:rPr>
              <a:t>sigurnosnog</a:t>
            </a:r>
            <a:r>
              <a:rPr lang="en-US" dirty="0">
                <a:solidFill>
                  <a:srgbClr val="000000"/>
                </a:solidFill>
                <a:latin typeface="+mj-lt"/>
              </a:rPr>
              <a:t> </a:t>
            </a:r>
            <a:r>
              <a:rPr lang="en-US" dirty="0" err="1">
                <a:solidFill>
                  <a:srgbClr val="000000"/>
                </a:solidFill>
                <a:latin typeface="+mj-lt"/>
              </a:rPr>
              <a:t>testiranja</a:t>
            </a:r>
            <a:r>
              <a:rPr lang="en-US" dirty="0">
                <a:solidFill>
                  <a:srgbClr val="000000"/>
                </a:solidFill>
                <a:latin typeface="+mj-lt"/>
              </a:rPr>
              <a:t> </a:t>
            </a:r>
            <a:r>
              <a:rPr lang="en-US" dirty="0" err="1">
                <a:solidFill>
                  <a:srgbClr val="000000"/>
                </a:solidFill>
                <a:latin typeface="+mj-lt"/>
              </a:rPr>
              <a:t>i</a:t>
            </a:r>
            <a:r>
              <a:rPr lang="en-US" dirty="0">
                <a:solidFill>
                  <a:srgbClr val="000000"/>
                </a:solidFill>
                <a:latin typeface="+mj-lt"/>
              </a:rPr>
              <a:t> </a:t>
            </a:r>
            <a:r>
              <a:rPr lang="en-US" dirty="0" err="1">
                <a:solidFill>
                  <a:srgbClr val="000000"/>
                </a:solidFill>
                <a:latin typeface="+mj-lt"/>
              </a:rPr>
              <a:t>detekcije</a:t>
            </a:r>
            <a:r>
              <a:rPr lang="en-US" dirty="0">
                <a:solidFill>
                  <a:srgbClr val="000000"/>
                </a:solidFill>
                <a:latin typeface="+mj-lt"/>
              </a:rPr>
              <a:t> </a:t>
            </a:r>
            <a:r>
              <a:rPr lang="en-US" dirty="0" err="1">
                <a:solidFill>
                  <a:srgbClr val="000000"/>
                </a:solidFill>
                <a:latin typeface="+mj-lt"/>
              </a:rPr>
              <a:t>kibernetičkih</a:t>
            </a:r>
            <a:r>
              <a:rPr lang="en-US" dirty="0">
                <a:solidFill>
                  <a:srgbClr val="000000"/>
                </a:solidFill>
                <a:latin typeface="+mj-lt"/>
              </a:rPr>
              <a:t> </a:t>
            </a:r>
            <a:r>
              <a:rPr lang="en-US" dirty="0" err="1">
                <a:solidFill>
                  <a:srgbClr val="000000"/>
                </a:solidFill>
                <a:latin typeface="+mj-lt"/>
              </a:rPr>
              <a:t>prijetnji</a:t>
            </a:r>
            <a:r>
              <a:rPr lang="en-US" dirty="0">
                <a:solidFill>
                  <a:srgbClr val="000000"/>
                </a:solidFill>
                <a:latin typeface="+mj-lt"/>
              </a:rPr>
              <a:t> </a:t>
            </a:r>
            <a:r>
              <a:rPr lang="en-US" dirty="0" err="1">
                <a:solidFill>
                  <a:srgbClr val="000000"/>
                </a:solidFill>
                <a:latin typeface="+mj-lt"/>
              </a:rPr>
              <a:t>informacijskom</a:t>
            </a:r>
            <a:r>
              <a:rPr lang="en-US" dirty="0">
                <a:solidFill>
                  <a:srgbClr val="000000"/>
                </a:solidFill>
                <a:latin typeface="+mj-lt"/>
              </a:rPr>
              <a:t> </a:t>
            </a:r>
            <a:r>
              <a:rPr lang="en-US" dirty="0" err="1">
                <a:solidFill>
                  <a:srgbClr val="000000"/>
                </a:solidFill>
                <a:latin typeface="+mj-lt"/>
              </a:rPr>
              <a:t>sustavu</a:t>
            </a:r>
            <a:r>
              <a:rPr lang="en-US" dirty="0">
                <a:solidFill>
                  <a:srgbClr val="000000"/>
                </a:solidFill>
                <a:latin typeface="+mj-lt"/>
              </a:rPr>
              <a:t> </a:t>
            </a:r>
            <a:r>
              <a:rPr lang="en-US" dirty="0" err="1">
                <a:solidFill>
                  <a:srgbClr val="000000"/>
                </a:solidFill>
                <a:latin typeface="+mj-lt"/>
              </a:rPr>
              <a:t>poduzeća</a:t>
            </a:r>
            <a:r>
              <a:rPr lang="en-US" dirty="0">
                <a:solidFill>
                  <a:srgbClr val="000000"/>
                </a:solidFill>
                <a:latin typeface="+mj-lt"/>
              </a:rPr>
              <a:t>. </a:t>
            </a:r>
          </a:p>
          <a:p>
            <a:pPr algn="just">
              <a:lnSpc>
                <a:spcPct val="115000"/>
              </a:lnSpc>
              <a:spcAft>
                <a:spcPts val="1000"/>
              </a:spcAft>
            </a:pPr>
            <a:r>
              <a:rPr lang="en-US" dirty="0" err="1">
                <a:solidFill>
                  <a:srgbClr val="000000"/>
                </a:solidFill>
                <a:latin typeface="+mj-lt"/>
              </a:rPr>
              <a:t>Također</a:t>
            </a:r>
            <a:r>
              <a:rPr lang="en-US" dirty="0">
                <a:solidFill>
                  <a:srgbClr val="000000"/>
                </a:solidFill>
                <a:latin typeface="+mj-lt"/>
              </a:rPr>
              <a:t> </a:t>
            </a:r>
            <a:r>
              <a:rPr lang="en-US" dirty="0" err="1">
                <a:solidFill>
                  <a:srgbClr val="000000"/>
                </a:solidFill>
                <a:latin typeface="+mj-lt"/>
              </a:rPr>
              <a:t>uključuju</a:t>
            </a:r>
            <a:r>
              <a:rPr lang="en-US" dirty="0">
                <a:solidFill>
                  <a:srgbClr val="000000"/>
                </a:solidFill>
                <a:latin typeface="+mj-lt"/>
              </a:rPr>
              <a:t> </a:t>
            </a:r>
            <a:r>
              <a:rPr lang="en-US" dirty="0" err="1">
                <a:solidFill>
                  <a:srgbClr val="000000"/>
                </a:solidFill>
                <a:latin typeface="+mj-lt"/>
              </a:rPr>
              <a:t>analizu</a:t>
            </a:r>
            <a:r>
              <a:rPr lang="en-US" dirty="0">
                <a:solidFill>
                  <a:srgbClr val="000000"/>
                </a:solidFill>
                <a:latin typeface="+mj-lt"/>
              </a:rPr>
              <a:t> </a:t>
            </a:r>
            <a:r>
              <a:rPr lang="en-US" dirty="0" err="1">
                <a:solidFill>
                  <a:srgbClr val="000000"/>
                </a:solidFill>
                <a:latin typeface="+mj-lt"/>
              </a:rPr>
              <a:t>prikupljenih</a:t>
            </a:r>
            <a:r>
              <a:rPr lang="en-US" dirty="0">
                <a:solidFill>
                  <a:srgbClr val="000000"/>
                </a:solidFill>
                <a:latin typeface="+mj-lt"/>
              </a:rPr>
              <a:t> </a:t>
            </a:r>
            <a:r>
              <a:rPr lang="en-US" dirty="0" err="1">
                <a:solidFill>
                  <a:srgbClr val="000000"/>
                </a:solidFill>
                <a:latin typeface="+mj-lt"/>
              </a:rPr>
              <a:t>podataka</a:t>
            </a:r>
            <a:r>
              <a:rPr lang="en-US" dirty="0">
                <a:solidFill>
                  <a:srgbClr val="000000"/>
                </a:solidFill>
                <a:latin typeface="+mj-lt"/>
              </a:rPr>
              <a:t> </a:t>
            </a:r>
            <a:r>
              <a:rPr lang="en-US" dirty="0" err="1">
                <a:solidFill>
                  <a:srgbClr val="000000"/>
                </a:solidFill>
                <a:latin typeface="+mj-lt"/>
              </a:rPr>
              <a:t>i</a:t>
            </a:r>
            <a:r>
              <a:rPr lang="en-US" dirty="0">
                <a:solidFill>
                  <a:srgbClr val="000000"/>
                </a:solidFill>
                <a:latin typeface="+mj-lt"/>
              </a:rPr>
              <a:t> </a:t>
            </a:r>
            <a:r>
              <a:rPr lang="en-US" dirty="0" err="1">
                <a:solidFill>
                  <a:srgbClr val="000000"/>
                </a:solidFill>
                <a:latin typeface="+mj-lt"/>
              </a:rPr>
              <a:t>definiranje</a:t>
            </a:r>
            <a:r>
              <a:rPr lang="en-US" dirty="0">
                <a:solidFill>
                  <a:srgbClr val="000000"/>
                </a:solidFill>
                <a:latin typeface="+mj-lt"/>
              </a:rPr>
              <a:t> </a:t>
            </a:r>
            <a:r>
              <a:rPr lang="en-US" dirty="0" err="1">
                <a:solidFill>
                  <a:srgbClr val="000000"/>
                </a:solidFill>
                <a:latin typeface="+mj-lt"/>
              </a:rPr>
              <a:t>dodatnih</a:t>
            </a:r>
            <a:r>
              <a:rPr lang="en-US" dirty="0">
                <a:solidFill>
                  <a:srgbClr val="000000"/>
                </a:solidFill>
                <a:latin typeface="+mj-lt"/>
              </a:rPr>
              <a:t> </a:t>
            </a:r>
            <a:r>
              <a:rPr lang="en-US" dirty="0" err="1">
                <a:solidFill>
                  <a:srgbClr val="000000"/>
                </a:solidFill>
                <a:latin typeface="+mj-lt"/>
              </a:rPr>
              <a:t>poboljšanja</a:t>
            </a:r>
            <a:r>
              <a:rPr lang="en-US" dirty="0">
                <a:solidFill>
                  <a:srgbClr val="000000"/>
                </a:solidFill>
                <a:latin typeface="+mj-lt"/>
              </a:rPr>
              <a:t> </a:t>
            </a:r>
            <a:r>
              <a:rPr lang="en-US" dirty="0" err="1">
                <a:solidFill>
                  <a:srgbClr val="000000"/>
                </a:solidFill>
                <a:latin typeface="+mj-lt"/>
              </a:rPr>
              <a:t>sustava</a:t>
            </a:r>
            <a:r>
              <a:rPr lang="en-US" dirty="0">
                <a:solidFill>
                  <a:srgbClr val="000000"/>
                </a:solidFill>
                <a:latin typeface="+mj-lt"/>
              </a:rPr>
              <a:t> </a:t>
            </a:r>
            <a:r>
              <a:rPr lang="en-US" dirty="0" err="1">
                <a:solidFill>
                  <a:srgbClr val="000000"/>
                </a:solidFill>
              </a:rPr>
              <a:t>te</a:t>
            </a:r>
            <a:r>
              <a:rPr lang="en-US" dirty="0">
                <a:solidFill>
                  <a:srgbClr val="000000"/>
                </a:solidFill>
              </a:rPr>
              <a:t> </a:t>
            </a:r>
            <a:r>
              <a:rPr lang="en-US" dirty="0" err="1">
                <a:solidFill>
                  <a:srgbClr val="000000"/>
                </a:solidFill>
              </a:rPr>
              <a:t>generiranje</a:t>
            </a:r>
            <a:r>
              <a:rPr lang="en-US" dirty="0">
                <a:solidFill>
                  <a:srgbClr val="000000"/>
                </a:solidFill>
              </a:rPr>
              <a:t> </a:t>
            </a:r>
            <a:r>
              <a:rPr lang="en-US" dirty="0" err="1">
                <a:solidFill>
                  <a:srgbClr val="000000"/>
                </a:solidFill>
              </a:rPr>
              <a:t>izvještaja</a:t>
            </a:r>
            <a:r>
              <a:rPr lang="en-US" dirty="0">
                <a:solidFill>
                  <a:srgbClr val="000000"/>
                </a:solidFill>
              </a:rPr>
              <a:t> </a:t>
            </a:r>
            <a:r>
              <a:rPr lang="hr-HR" dirty="0">
                <a:solidFill>
                  <a:srgbClr val="000000"/>
                </a:solidFill>
              </a:rPr>
              <a:t>te edukaciju zaposlenika od strane pružatelja usluga radi povećanja osposobljenosti, za postizanje </a:t>
            </a:r>
            <a:r>
              <a:rPr lang="hr-HR" dirty="0" err="1">
                <a:solidFill>
                  <a:srgbClr val="000000"/>
                </a:solidFill>
              </a:rPr>
              <a:t>kibernetičke</a:t>
            </a:r>
            <a:r>
              <a:rPr lang="hr-HR" dirty="0">
                <a:solidFill>
                  <a:srgbClr val="000000"/>
                </a:solidFill>
              </a:rPr>
              <a:t> sigurnosti poduzeća u minimalnom trajanju od  3 sata.</a:t>
            </a:r>
            <a:endParaRPr lang="en-GB" dirty="0">
              <a:solidFill>
                <a:srgbClr val="000000"/>
              </a:solidFill>
            </a:endParaRPr>
          </a:p>
          <a:p>
            <a:pPr algn="just">
              <a:lnSpc>
                <a:spcPct val="115000"/>
              </a:lnSpc>
              <a:spcAft>
                <a:spcPts val="1200"/>
              </a:spcAft>
            </a:pPr>
            <a:r>
              <a:rPr lang="en-GB" i="1" dirty="0">
                <a:solidFill>
                  <a:srgbClr val="000000"/>
                </a:solidFill>
                <a:latin typeface="Times New Roman" panose="02020603050405020304" pitchFamily="18" charset="0"/>
                <a:cs typeface="Times New Roman" panose="02020603050405020304" pitchFamily="18" charset="0"/>
              </a:rPr>
              <a:t>- </a:t>
            </a:r>
            <a:r>
              <a:rPr lang="hr-HR" i="1" dirty="0">
                <a:solidFill>
                  <a:srgbClr val="000000"/>
                </a:solidFill>
                <a:latin typeface="Times New Roman" panose="02020603050405020304" pitchFamily="18" charset="0"/>
                <a:cs typeface="Times New Roman" panose="02020603050405020304" pitchFamily="18" charset="0"/>
              </a:rPr>
              <a:t>prilikom pružanje usluge iz područja dijagnostike </a:t>
            </a:r>
            <a:r>
              <a:rPr lang="hr-HR" i="1" dirty="0" err="1">
                <a:solidFill>
                  <a:srgbClr val="000000"/>
                </a:solidFill>
                <a:latin typeface="Times New Roman" panose="02020603050405020304" pitchFamily="18" charset="0"/>
                <a:cs typeface="Times New Roman" panose="02020603050405020304" pitchFamily="18" charset="0"/>
              </a:rPr>
              <a:t>kibernetičke</a:t>
            </a:r>
            <a:r>
              <a:rPr lang="hr-HR" i="1" dirty="0">
                <a:solidFill>
                  <a:srgbClr val="000000"/>
                </a:solidFill>
                <a:latin typeface="Times New Roman" panose="02020603050405020304" pitchFamily="18" charset="0"/>
                <a:cs typeface="Times New Roman" panose="02020603050405020304" pitchFamily="18" charset="0"/>
              </a:rPr>
              <a:t> sigurnosti pružatelj usluge </a:t>
            </a:r>
            <a:r>
              <a:rPr lang="hr-HR" sz="18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mora isporučiti sve navedene usluge.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n-US" dirty="0">
              <a:solidFill>
                <a:srgbClr val="000000"/>
              </a:solidFill>
              <a:latin typeface="+mj-lt"/>
            </a:endParaRPr>
          </a:p>
        </p:txBody>
      </p:sp>
      <p:pic>
        <p:nvPicPr>
          <p:cNvPr id="7" name="Slika 6">
            <a:extLst>
              <a:ext uri="{FF2B5EF4-FFF2-40B4-BE49-F238E27FC236}">
                <a16:creationId xmlns:a16="http://schemas.microsoft.com/office/drawing/2014/main" id="{B15C2645-74D1-48EA-A1B6-3409EF00C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66546"/>
            <a:ext cx="2136479" cy="474773"/>
          </a:xfrm>
          <a:prstGeom prst="rect">
            <a:avLst/>
          </a:prstGeom>
        </p:spPr>
      </p:pic>
      <p:sp>
        <p:nvSpPr>
          <p:cNvPr id="9" name="TextBox 8">
            <a:extLst>
              <a:ext uri="{FF2B5EF4-FFF2-40B4-BE49-F238E27FC236}">
                <a16:creationId xmlns:a16="http://schemas.microsoft.com/office/drawing/2014/main" id="{3F0FB7CF-C855-48D3-9DE8-A4176A7D4DF6}"/>
              </a:ext>
            </a:extLst>
          </p:cNvPr>
          <p:cNvSpPr txBox="1"/>
          <p:nvPr/>
        </p:nvSpPr>
        <p:spPr>
          <a:xfrm>
            <a:off x="260059" y="421336"/>
            <a:ext cx="1163552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IV.	</a:t>
            </a:r>
            <a:r>
              <a:rPr lang="en-US" sz="2400" b="1" dirty="0" err="1">
                <a:latin typeface="+mj-lt"/>
              </a:rPr>
              <a:t>Vaučer</a:t>
            </a:r>
            <a:r>
              <a:rPr lang="en-US" sz="2400" b="1" dirty="0">
                <a:latin typeface="+mj-lt"/>
              </a:rPr>
              <a:t> za </a:t>
            </a:r>
            <a:r>
              <a:rPr lang="en-US" sz="2400" b="1" dirty="0" err="1">
                <a:latin typeface="+mj-lt"/>
              </a:rPr>
              <a:t>dijagnostiku</a:t>
            </a:r>
            <a:r>
              <a:rPr lang="en-US" sz="2400" b="1" dirty="0">
                <a:latin typeface="+mj-lt"/>
              </a:rPr>
              <a:t> </a:t>
            </a:r>
            <a:r>
              <a:rPr lang="en-US" sz="2400" b="1" dirty="0" err="1">
                <a:latin typeface="+mj-lt"/>
              </a:rPr>
              <a:t>kibernetičke</a:t>
            </a:r>
            <a:r>
              <a:rPr lang="en-US" sz="2400" b="1" dirty="0">
                <a:latin typeface="+mj-lt"/>
              </a:rPr>
              <a:t> </a:t>
            </a:r>
            <a:r>
              <a:rPr lang="en-US" sz="2400" b="1" dirty="0" err="1">
                <a:latin typeface="+mj-lt"/>
              </a:rPr>
              <a:t>otpornosti</a:t>
            </a:r>
            <a:r>
              <a:rPr lang="en-US" sz="2400" b="1" dirty="0">
                <a:latin typeface="+mj-lt"/>
              </a:rPr>
              <a:t> (cybersecurity) (VKO)</a:t>
            </a:r>
          </a:p>
        </p:txBody>
      </p:sp>
    </p:spTree>
    <p:extLst>
      <p:ext uri="{BB962C8B-B14F-4D97-AF65-F5344CB8AC3E}">
        <p14:creationId xmlns:p14="http://schemas.microsoft.com/office/powerpoint/2010/main" val="2337878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91572" y="1582341"/>
            <a:ext cx="10918792" cy="4362733"/>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spcAft>
                <a:spcPts val="300"/>
              </a:spcAft>
            </a:pPr>
            <a:r>
              <a:rPr lang="hr-HR" dirty="0">
                <a:solidFill>
                  <a:srgbClr val="000000"/>
                </a:solidFill>
                <a:latin typeface="+mj-lt"/>
              </a:rPr>
              <a:t>Aktivnosti uključuju uslugu uvođenja složenih digitalnih rješenja kojima će se poduzeću omogućiti razvoj digitalnih poslovnih modela, jačanje kapaciteta za provedbu digitalizacije i digitalne transformacije, kao što su</a:t>
            </a:r>
            <a:r>
              <a:rPr lang="en-GB" dirty="0">
                <a:solidFill>
                  <a:srgbClr val="000000"/>
                </a:solidFill>
                <a:latin typeface="+mj-lt"/>
              </a:rPr>
              <a:t>:</a:t>
            </a:r>
          </a:p>
          <a:p>
            <a:pPr marL="285750" indent="-285750" algn="just">
              <a:spcAft>
                <a:spcPts val="300"/>
              </a:spcAft>
              <a:buFontTx/>
              <a:buChar char="-"/>
            </a:pPr>
            <a:r>
              <a:rPr lang="hr-HR" dirty="0">
                <a:solidFill>
                  <a:srgbClr val="000000"/>
                </a:solidFill>
                <a:latin typeface="+mj-lt"/>
              </a:rPr>
              <a:t>rješenja za industriju 4.0, razvoj mrežnih sustava i procesa, </a:t>
            </a:r>
            <a:r>
              <a:rPr lang="hr-HR" dirty="0" err="1">
                <a:solidFill>
                  <a:srgbClr val="000000"/>
                </a:solidFill>
                <a:latin typeface="+mj-lt"/>
              </a:rPr>
              <a:t>IoT</a:t>
            </a:r>
            <a:r>
              <a:rPr lang="hr-HR" dirty="0">
                <a:solidFill>
                  <a:srgbClr val="000000"/>
                </a:solidFill>
                <a:latin typeface="+mj-lt"/>
              </a:rPr>
              <a:t> (Interneta stvari), pametnih usluga, automatizacije, projekata koji uključuju Big data (velike podatke), simulacijske modele, virtualnu i proširenu stvarnost, integrirane sustave (npr.: BI i analitika, Integracija tržišta (drop-</a:t>
            </a:r>
            <a:r>
              <a:rPr lang="hr-HR" dirty="0" err="1">
                <a:solidFill>
                  <a:srgbClr val="000000"/>
                </a:solidFill>
                <a:latin typeface="+mj-lt"/>
              </a:rPr>
              <a:t>shipping</a:t>
            </a:r>
            <a:r>
              <a:rPr lang="hr-HR" dirty="0">
                <a:solidFill>
                  <a:srgbClr val="000000"/>
                </a:solidFill>
                <a:latin typeface="+mj-lt"/>
              </a:rPr>
              <a:t>) barem na jednom velikom tržištu, planiranje resursa poduzeća, digitalna rješenja za produktivnost i rješenja za upravljanje odnosima s klijentima, </a:t>
            </a:r>
            <a:endParaRPr lang="en-GB" dirty="0">
              <a:solidFill>
                <a:srgbClr val="000000"/>
              </a:solidFill>
              <a:latin typeface="+mj-lt"/>
            </a:endParaRPr>
          </a:p>
          <a:p>
            <a:pPr marL="285750" indent="-285750" algn="just">
              <a:spcAft>
                <a:spcPts val="300"/>
              </a:spcAft>
              <a:buFontTx/>
              <a:buChar char="-"/>
            </a:pPr>
            <a:r>
              <a:rPr lang="hr-HR" dirty="0">
                <a:solidFill>
                  <a:srgbClr val="000000"/>
                </a:solidFill>
                <a:latin typeface="+mj-lt"/>
              </a:rPr>
              <a:t>i ključne pokazatelje – KPI za svako isporučeno rješenje te </a:t>
            </a:r>
            <a:endParaRPr lang="en-GB" dirty="0">
              <a:solidFill>
                <a:srgbClr val="000000"/>
              </a:solidFill>
              <a:latin typeface="+mj-lt"/>
            </a:endParaRPr>
          </a:p>
          <a:p>
            <a:pPr marL="285750" indent="-285750" algn="just">
              <a:buFontTx/>
              <a:buChar char="-"/>
            </a:pPr>
            <a:r>
              <a:rPr lang="hr-HR" dirty="0">
                <a:solidFill>
                  <a:srgbClr val="000000"/>
                </a:solidFill>
                <a:latin typeface="+mj-lt"/>
              </a:rPr>
              <a:t>edukaciju zaposlenika od strane pružatelja usluga u pogledu usvajanja naprednih digitalnih vještina povezano sa svrhom vaučera u minimalnom trajanju od 6 sati. </a:t>
            </a:r>
            <a:endParaRPr lang="en-GB" dirty="0">
              <a:solidFill>
                <a:srgbClr val="000000"/>
              </a:solidFill>
              <a:latin typeface="+mj-lt"/>
            </a:endParaRPr>
          </a:p>
          <a:p>
            <a:pPr marL="285750" indent="-285750" algn="just">
              <a:buFontTx/>
              <a:buChar char="-"/>
            </a:pPr>
            <a:endParaRPr lang="en-GB" dirty="0">
              <a:solidFill>
                <a:srgbClr val="000000"/>
              </a:solidFill>
            </a:endParaRPr>
          </a:p>
          <a:p>
            <a:pPr marL="285750" indent="-285750" algn="just">
              <a:buFontTx/>
              <a:buChar char="-"/>
            </a:pPr>
            <a:r>
              <a:rPr lang="hr-HR" dirty="0">
                <a:solidFill>
                  <a:srgbClr val="000000"/>
                </a:solidFill>
                <a:latin typeface="+mj-lt"/>
              </a:rPr>
              <a:t>Uvjeti:</a:t>
            </a:r>
          </a:p>
          <a:p>
            <a:pPr marL="285750" indent="-285750" algn="just">
              <a:buFontTx/>
              <a:buChar char="-"/>
            </a:pPr>
            <a:r>
              <a:rPr lang="hr-HR" dirty="0">
                <a:solidFill>
                  <a:srgbClr val="000000"/>
                </a:solidFill>
                <a:latin typeface="+mj-lt"/>
              </a:rPr>
              <a:t>poduzeće mora imati najmanje 3 zaposlenih* na puno radno vrijeme (temeljem sati rada) kako bi ostvarilo pravo na ovaj vaučer</a:t>
            </a:r>
          </a:p>
          <a:p>
            <a:pPr lvl="1" algn="just"/>
            <a:r>
              <a:rPr lang="hr-HR" i="1" dirty="0">
                <a:solidFill>
                  <a:srgbClr val="000000"/>
                </a:solidFill>
                <a:latin typeface="Times New Roman" panose="02020603050405020304" pitchFamily="18" charset="0"/>
                <a:cs typeface="Times New Roman" panose="02020603050405020304" pitchFamily="18" charset="0"/>
              </a:rPr>
              <a:t>*nositelj djelatnosti u obrtu se računa kao zaposlena osoba ako je to njegova jedina osnova za osiguranje</a:t>
            </a:r>
          </a:p>
          <a:p>
            <a:pPr marL="285750" indent="-285750" algn="just">
              <a:buFontTx/>
              <a:buChar char="-"/>
            </a:pPr>
            <a:endParaRPr lang="hr-HR" dirty="0">
              <a:solidFill>
                <a:srgbClr val="000000"/>
              </a:solidFill>
              <a:latin typeface="+mj-lt"/>
            </a:endParaRPr>
          </a:p>
        </p:txBody>
      </p:sp>
      <p:pic>
        <p:nvPicPr>
          <p:cNvPr id="7" name="Slika 6">
            <a:extLst>
              <a:ext uri="{FF2B5EF4-FFF2-40B4-BE49-F238E27FC236}">
                <a16:creationId xmlns:a16="http://schemas.microsoft.com/office/drawing/2014/main" id="{B15C2645-74D1-48EA-A1B6-3409EF00C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66546"/>
            <a:ext cx="2136479" cy="474773"/>
          </a:xfrm>
          <a:prstGeom prst="rect">
            <a:avLst/>
          </a:prstGeom>
        </p:spPr>
      </p:pic>
      <p:sp>
        <p:nvSpPr>
          <p:cNvPr id="9" name="TextBox 8">
            <a:extLst>
              <a:ext uri="{FF2B5EF4-FFF2-40B4-BE49-F238E27FC236}">
                <a16:creationId xmlns:a16="http://schemas.microsoft.com/office/drawing/2014/main" id="{3F0FB7CF-C855-48D3-9DE8-A4176A7D4DF6}"/>
              </a:ext>
            </a:extLst>
          </p:cNvPr>
          <p:cNvSpPr txBox="1"/>
          <p:nvPr/>
        </p:nvSpPr>
        <p:spPr>
          <a:xfrm>
            <a:off x="260059" y="421336"/>
            <a:ext cx="1163552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V.	</a:t>
            </a:r>
            <a:r>
              <a:rPr lang="en-US" sz="2400" b="1" dirty="0" err="1">
                <a:latin typeface="+mj-lt"/>
              </a:rPr>
              <a:t>Vaučer</a:t>
            </a:r>
            <a:r>
              <a:rPr lang="en-US" sz="2400" b="1" dirty="0">
                <a:latin typeface="+mj-lt"/>
              </a:rPr>
              <a:t> za </a:t>
            </a:r>
            <a:r>
              <a:rPr lang="en-US" sz="2400" b="1" dirty="0" err="1">
                <a:latin typeface="+mj-lt"/>
              </a:rPr>
              <a:t>složena</a:t>
            </a:r>
            <a:r>
              <a:rPr lang="en-US" sz="2400" b="1" dirty="0">
                <a:latin typeface="+mj-lt"/>
              </a:rPr>
              <a:t> </a:t>
            </a:r>
            <a:r>
              <a:rPr lang="en-US" sz="2400" b="1" dirty="0" err="1">
                <a:latin typeface="+mj-lt"/>
              </a:rPr>
              <a:t>digitalna</a:t>
            </a:r>
            <a:r>
              <a:rPr lang="en-US" sz="2400" b="1" dirty="0">
                <a:latin typeface="+mj-lt"/>
              </a:rPr>
              <a:t> </a:t>
            </a:r>
            <a:r>
              <a:rPr lang="en-US" sz="2400" b="1" dirty="0" err="1">
                <a:latin typeface="+mj-lt"/>
              </a:rPr>
              <a:t>rješenja</a:t>
            </a:r>
            <a:r>
              <a:rPr lang="en-US" sz="2400" b="1" dirty="0">
                <a:latin typeface="+mj-lt"/>
              </a:rPr>
              <a:t> (VSD)</a:t>
            </a:r>
          </a:p>
        </p:txBody>
      </p:sp>
    </p:spTree>
    <p:extLst>
      <p:ext uri="{BB962C8B-B14F-4D97-AF65-F5344CB8AC3E}">
        <p14:creationId xmlns:p14="http://schemas.microsoft.com/office/powerpoint/2010/main" val="1332492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91572" y="1582341"/>
            <a:ext cx="10918792" cy="3100849"/>
          </a:xfrm>
          <a:prstGeom prst="rect">
            <a:avLst/>
          </a:prstGeom>
        </p:spPr>
        <p:style>
          <a:lnRef idx="0">
            <a:scrgbClr r="0" g="0" b="0"/>
          </a:lnRef>
          <a:fillRef idx="1003">
            <a:schemeClr val="lt1"/>
          </a:fillRef>
          <a:effectRef idx="0">
            <a:scrgbClr r="0" g="0" b="0"/>
          </a:effectRef>
          <a:fontRef idx="major"/>
        </p:style>
        <p:txBody>
          <a:bodyPr wrap="square">
            <a:spAutoFit/>
          </a:bodyPr>
          <a:lstStyle/>
          <a:p>
            <a:pPr marL="342900" lvl="0" indent="-342900" algn="just">
              <a:spcAft>
                <a:spcPts val="600"/>
              </a:spcAft>
              <a:buFont typeface="Calibri" panose="020F0502020204030204" pitchFamily="34" charset="0"/>
              <a:buChar char="-"/>
            </a:pPr>
            <a:r>
              <a:rPr lang="hr-HR" sz="1800" dirty="0">
                <a:solidFill>
                  <a:srgbClr val="000000"/>
                </a:solidFill>
                <a:effectLst/>
                <a:ea typeface="Calibri" panose="020F0502020204030204" pitchFamily="34" charset="0"/>
                <a:cs typeface="Times New Roman" panose="02020603050405020304" pitchFamily="18" charset="0"/>
              </a:rPr>
              <a:t>sve aktivnosti koje izlaze van okvira traženog vaučera, i/ili koje se odnose na usluge drugog/drugih pružatelja usluga</a:t>
            </a:r>
            <a:endParaRPr lang="hr-HR" sz="1800" dirty="0">
              <a:effectLst/>
              <a:ea typeface="Calibri" panose="020F0502020204030204" pitchFamily="34" charset="0"/>
              <a:cs typeface="Times New Roman" panose="02020603050405020304" pitchFamily="18" charset="0"/>
            </a:endParaRPr>
          </a:p>
          <a:p>
            <a:pPr marL="342900" lvl="0" indent="-342900" algn="just">
              <a:lnSpc>
                <a:spcPct val="115000"/>
              </a:lnSpc>
              <a:spcAft>
                <a:spcPts val="600"/>
              </a:spcAft>
              <a:buFont typeface="Calibri" panose="020F0502020204030204" pitchFamily="34" charset="0"/>
              <a:buChar char="-"/>
            </a:pPr>
            <a:r>
              <a:rPr lang="hr-HR" sz="1800" dirty="0">
                <a:solidFill>
                  <a:srgbClr val="000000"/>
                </a:solidFill>
                <a:effectLst/>
                <a:ea typeface="Calibri" panose="020F0502020204030204" pitchFamily="34" charset="0"/>
                <a:cs typeface="Times New Roman" panose="02020603050405020304" pitchFamily="18" charset="0"/>
              </a:rPr>
              <a:t>dorada internetskih stranica prijavitelja, e-trgovine, m-trgovine i mobilnih aplikacija </a:t>
            </a:r>
            <a:r>
              <a:rPr lang="hr-HR" sz="1800" b="1" dirty="0">
                <a:solidFill>
                  <a:srgbClr val="000000"/>
                </a:solidFill>
                <a:effectLst/>
                <a:ea typeface="Calibri" panose="020F0502020204030204" pitchFamily="34" charset="0"/>
                <a:cs typeface="Times New Roman" panose="02020603050405020304" pitchFamily="18" charset="0"/>
              </a:rPr>
              <a:t>koje ne uključuju nadogradnju novih funkcionalnosti</a:t>
            </a:r>
            <a:endParaRPr lang="hr-HR" sz="1800" b="1" dirty="0">
              <a:effectLst/>
              <a:ea typeface="Calibri" panose="020F0502020204030204" pitchFamily="34" charset="0"/>
              <a:cs typeface="Times New Roman" panose="02020603050405020304" pitchFamily="18" charset="0"/>
            </a:endParaRPr>
          </a:p>
          <a:p>
            <a:pPr marL="342900" lvl="0" indent="-342900" algn="just">
              <a:lnSpc>
                <a:spcPct val="115000"/>
              </a:lnSpc>
              <a:spcAft>
                <a:spcPts val="600"/>
              </a:spcAft>
              <a:buFont typeface="Calibri" panose="020F0502020204030204" pitchFamily="34" charset="0"/>
              <a:buChar char="-"/>
            </a:pPr>
            <a:r>
              <a:rPr lang="hr-HR" sz="1800" b="1" dirty="0">
                <a:solidFill>
                  <a:srgbClr val="000000"/>
                </a:solidFill>
                <a:effectLst/>
                <a:ea typeface="Calibri" panose="020F0502020204030204" pitchFamily="34" charset="0"/>
                <a:cs typeface="Times New Roman" panose="02020603050405020304" pitchFamily="18" charset="0"/>
              </a:rPr>
              <a:t>promotivne aktivnosti poduzeća i oglašavanje</a:t>
            </a:r>
            <a:r>
              <a:rPr lang="hr-HR" sz="1800" dirty="0">
                <a:solidFill>
                  <a:srgbClr val="000000"/>
                </a:solidFill>
                <a:effectLst/>
                <a:ea typeface="Calibri" panose="020F0502020204030204" pitchFamily="34" charset="0"/>
                <a:cs typeface="Times New Roman" panose="02020603050405020304" pitchFamily="18" charset="0"/>
              </a:rPr>
              <a:t> na društvenim mrežama (Google, Facebook i dr.)</a:t>
            </a:r>
            <a:endParaRPr lang="hr-HR" sz="1800" dirty="0">
              <a:effectLst/>
              <a:ea typeface="Calibri" panose="020F0502020204030204" pitchFamily="34" charset="0"/>
              <a:cs typeface="Times New Roman" panose="02020603050405020304" pitchFamily="18" charset="0"/>
            </a:endParaRPr>
          </a:p>
          <a:p>
            <a:pPr marL="342900" lvl="0" indent="-342900" algn="just">
              <a:lnSpc>
                <a:spcPct val="115000"/>
              </a:lnSpc>
              <a:spcAft>
                <a:spcPts val="600"/>
              </a:spcAft>
              <a:buFont typeface="Calibri" panose="020F0502020204030204" pitchFamily="34" charset="0"/>
              <a:buChar char="-"/>
            </a:pPr>
            <a:r>
              <a:rPr lang="hr-HR" sz="1800" dirty="0">
                <a:solidFill>
                  <a:srgbClr val="000000"/>
                </a:solidFill>
                <a:effectLst/>
                <a:ea typeface="Calibri" panose="020F0502020204030204" pitchFamily="34" charset="0"/>
                <a:cs typeface="Times New Roman" panose="02020603050405020304" pitchFamily="18" charset="0"/>
              </a:rPr>
              <a:t>prihvatljive aktivnosti financirane u okviru poziva „Bespovratne potpore za digitalizaciju“(referentni broj Poziva: NPOO.C1.1.2. R3-I3.01)  </a:t>
            </a:r>
            <a:endParaRPr lang="hr-HR" sz="1800" dirty="0">
              <a:effectLst/>
              <a:ea typeface="Calibri" panose="020F0502020204030204" pitchFamily="34" charset="0"/>
              <a:cs typeface="Times New Roman" panose="02020603050405020304" pitchFamily="18" charset="0"/>
            </a:endParaRPr>
          </a:p>
          <a:p>
            <a:pPr marL="342900" lvl="0" indent="-342900" algn="just">
              <a:spcAft>
                <a:spcPts val="600"/>
              </a:spcAft>
              <a:buFont typeface="Calibri" panose="020F0502020204030204" pitchFamily="34" charset="0"/>
              <a:buChar char="-"/>
            </a:pPr>
            <a:r>
              <a:rPr lang="hr-HR" sz="1800" dirty="0">
                <a:solidFill>
                  <a:srgbClr val="000000"/>
                </a:solidFill>
                <a:effectLst/>
                <a:ea typeface="Calibri" panose="020F0502020204030204" pitchFamily="34" charset="0"/>
                <a:cs typeface="Times New Roman" panose="02020603050405020304" pitchFamily="18" charset="0"/>
              </a:rPr>
              <a:t>sve druge aktivnosti koje nisu navedene u poglavlju 2.8 Prihvatljive aktivnosti projekta i prihvatljivi troškovi ovih Uputa.</a:t>
            </a:r>
            <a:endParaRPr lang="hr-HR" sz="1800" dirty="0">
              <a:effectLst/>
              <a:ea typeface="Calibri" panose="020F0502020204030204" pitchFamily="34" charset="0"/>
              <a:cs typeface="Times New Roman" panose="02020603050405020304" pitchFamily="18" charset="0"/>
            </a:endParaRPr>
          </a:p>
        </p:txBody>
      </p:sp>
      <p:sp>
        <p:nvSpPr>
          <p:cNvPr id="4" name="TextBox 3"/>
          <p:cNvSpPr txBox="1"/>
          <p:nvPr/>
        </p:nvSpPr>
        <p:spPr>
          <a:xfrm>
            <a:off x="691572" y="640081"/>
            <a:ext cx="10918792"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NEPRIHVATLJIVE AKTIVNOSTI PROJEKTA</a:t>
            </a:r>
          </a:p>
        </p:txBody>
      </p:sp>
      <p:pic>
        <p:nvPicPr>
          <p:cNvPr id="7" name="Slika 6">
            <a:extLst>
              <a:ext uri="{FF2B5EF4-FFF2-40B4-BE49-F238E27FC236}">
                <a16:creationId xmlns:a16="http://schemas.microsoft.com/office/drawing/2014/main" id="{B15C2645-74D1-48EA-A1B6-3409EF00C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2752" y="6266546"/>
            <a:ext cx="2136479" cy="474773"/>
          </a:xfrm>
          <a:prstGeom prst="rect">
            <a:avLst/>
          </a:prstGeom>
        </p:spPr>
      </p:pic>
    </p:spTree>
    <p:extLst>
      <p:ext uri="{BB962C8B-B14F-4D97-AF65-F5344CB8AC3E}">
        <p14:creationId xmlns:p14="http://schemas.microsoft.com/office/powerpoint/2010/main" val="3738163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79631"/>
            <a:ext cx="2558203" cy="757979"/>
          </a:xfrm>
          <a:prstGeom prst="rect">
            <a:avLst/>
          </a:prstGeom>
          <a:noFill/>
        </p:spPr>
      </p:pic>
      <p:sp>
        <p:nvSpPr>
          <p:cNvPr id="3" name="Rectangle 2"/>
          <p:cNvSpPr/>
          <p:nvPr/>
        </p:nvSpPr>
        <p:spPr>
          <a:xfrm>
            <a:off x="145916" y="652389"/>
            <a:ext cx="11789410" cy="5606663"/>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spcAft>
                <a:spcPts val="200"/>
              </a:spcAft>
              <a:buFont typeface="Arial" panose="020B0604020202020204" pitchFamily="34" charset="0"/>
              <a:buChar char="•"/>
            </a:pPr>
            <a:r>
              <a:rPr lang="pl-PL" sz="1500" dirty="0">
                <a:latin typeface="+mj-lt"/>
              </a:rPr>
              <a:t>troškovi pripreme dokumentacije za prijavu na Poziv</a:t>
            </a:r>
          </a:p>
          <a:p>
            <a:pPr marL="285750" indent="-285750">
              <a:spcAft>
                <a:spcPts val="200"/>
              </a:spcAft>
              <a:buFont typeface="Arial" panose="020B0604020202020204" pitchFamily="34" charset="0"/>
              <a:buChar char="•"/>
            </a:pPr>
            <a:r>
              <a:rPr lang="pl-PL" sz="1500" dirty="0">
                <a:latin typeface="+mj-lt"/>
              </a:rPr>
              <a:t>troškovi upravljanja projektom</a:t>
            </a:r>
          </a:p>
          <a:p>
            <a:pPr marL="285750" indent="-285750">
              <a:spcAft>
                <a:spcPts val="200"/>
              </a:spcAft>
              <a:buFont typeface="Arial" panose="020B0604020202020204" pitchFamily="34" charset="0"/>
              <a:buChar char="•"/>
            </a:pPr>
            <a:r>
              <a:rPr lang="pl-PL" sz="1500" dirty="0">
                <a:latin typeface="+mj-lt"/>
              </a:rPr>
              <a:t>troškovi za ispunjenje obveze informiranja i vidljivosti</a:t>
            </a:r>
          </a:p>
          <a:p>
            <a:pPr marL="285750" indent="-285750">
              <a:spcAft>
                <a:spcPts val="200"/>
              </a:spcAft>
              <a:buFont typeface="Arial" panose="020B0604020202020204" pitchFamily="34" charset="0"/>
              <a:buChar char="•"/>
            </a:pPr>
            <a:r>
              <a:rPr lang="pl-PL" sz="1500" dirty="0">
                <a:latin typeface="+mj-lt"/>
              </a:rPr>
              <a:t>troškovi promocije i oglašavanja, uključujući oglašavanje na društvenim mrežama </a:t>
            </a:r>
          </a:p>
          <a:p>
            <a:pPr marL="285750" indent="-285750">
              <a:spcAft>
                <a:spcPts val="200"/>
              </a:spcAft>
              <a:buFont typeface="Arial" panose="020B0604020202020204" pitchFamily="34" charset="0"/>
              <a:buChar char="•"/>
            </a:pPr>
            <a:r>
              <a:rPr lang="pl-PL" sz="1500" dirty="0">
                <a:latin typeface="+mj-lt"/>
              </a:rPr>
              <a:t>troškovi vezani za održavanje postojećeg softvera</a:t>
            </a:r>
          </a:p>
          <a:p>
            <a:pPr marL="285750" indent="-285750">
              <a:spcAft>
                <a:spcPts val="200"/>
              </a:spcAft>
              <a:buFont typeface="Arial" panose="020B0604020202020204" pitchFamily="34" charset="0"/>
              <a:buChar char="•"/>
            </a:pPr>
            <a:r>
              <a:rPr lang="pl-PL" sz="1500" dirty="0">
                <a:latin typeface="+mj-lt"/>
              </a:rPr>
              <a:t>troškovi za produženje licenci za prava korištenja za već postojeće elemente/module IKT sustava koji su u funkciji prije početka provedbe projekta te troškovi za korištenje SaaS, IaaS, PaaS, WPaaS modela/usluge koji se koriste ili su korišteni prije početka provedbe projekta</a:t>
            </a:r>
          </a:p>
          <a:p>
            <a:pPr marL="285750" indent="-285750">
              <a:spcAft>
                <a:spcPts val="200"/>
              </a:spcAft>
              <a:buFont typeface="Arial" panose="020B0604020202020204" pitchFamily="34" charset="0"/>
              <a:buChar char="•"/>
            </a:pPr>
            <a:r>
              <a:rPr lang="pl-PL" sz="1500" dirty="0">
                <a:latin typeface="+mj-lt"/>
              </a:rPr>
              <a:t>PDV tj. porez na dodanu vrijednost, povrativ i nepovrativ</a:t>
            </a:r>
          </a:p>
          <a:p>
            <a:pPr marL="285750" indent="-285750">
              <a:spcAft>
                <a:spcPts val="200"/>
              </a:spcAft>
              <a:buFont typeface="Arial" panose="020B0604020202020204" pitchFamily="34" charset="0"/>
              <a:buChar char="•"/>
            </a:pPr>
            <a:r>
              <a:rPr lang="pl-PL" sz="1500" dirty="0">
                <a:latin typeface="+mj-lt"/>
              </a:rPr>
              <a:t>savjetodavne usluge povezane s redovitim poslovnim aktivnostima</a:t>
            </a:r>
          </a:p>
          <a:p>
            <a:pPr marL="285750" indent="-285750">
              <a:spcAft>
                <a:spcPts val="200"/>
              </a:spcAft>
              <a:buFont typeface="Arial" panose="020B0604020202020204" pitchFamily="34" charset="0"/>
              <a:buChar char="•"/>
            </a:pPr>
            <a:r>
              <a:rPr lang="pl-PL" sz="1500" dirty="0">
                <a:latin typeface="+mj-lt"/>
              </a:rPr>
              <a:t>troškovi usavršavanja koje se odnosi na propisano nacionalnim kurikulumom i obvezna usavršavanja sukladno nacionalnim propisima i normama</a:t>
            </a:r>
          </a:p>
          <a:p>
            <a:pPr marL="285750" indent="-285750">
              <a:spcAft>
                <a:spcPts val="200"/>
              </a:spcAft>
              <a:buFont typeface="Arial" panose="020B0604020202020204" pitchFamily="34" charset="0"/>
              <a:buChar char="•"/>
            </a:pPr>
            <a:r>
              <a:rPr lang="pl-PL" sz="1500" dirty="0">
                <a:latin typeface="+mj-lt"/>
              </a:rPr>
              <a:t>doprinosi u naravi u obliku izvršenih usluga, radova ili osiguranja, za koje nije izvršeno plaćanje u gotovini, potkrijepljeno računima ili  dokumentima iste dokazne vrijednosti</a:t>
            </a:r>
          </a:p>
          <a:p>
            <a:pPr marL="285750" indent="-285750">
              <a:spcAft>
                <a:spcPts val="200"/>
              </a:spcAft>
              <a:buFont typeface="Arial" panose="020B0604020202020204" pitchFamily="34" charset="0"/>
              <a:buChar char="•"/>
            </a:pPr>
            <a:r>
              <a:rPr lang="pl-PL" sz="1500" dirty="0">
                <a:latin typeface="+mj-lt"/>
              </a:rPr>
              <a:t>troškovi kupnje/zakupa materijalne imovine (kupnja strojeva, uređaja, opreme i sitnog inventara, uključujući hardware)</a:t>
            </a:r>
          </a:p>
          <a:p>
            <a:pPr marL="285750" indent="-285750">
              <a:spcAft>
                <a:spcPts val="200"/>
              </a:spcAft>
              <a:buFont typeface="Arial" panose="020B0604020202020204" pitchFamily="34" charset="0"/>
              <a:buChar char="•"/>
            </a:pPr>
            <a:r>
              <a:rPr lang="pl-PL" sz="1500" dirty="0">
                <a:latin typeface="+mj-lt"/>
              </a:rPr>
              <a:t>troškovi povezani s računovodstvenim uslugama i uslugama revizije</a:t>
            </a:r>
            <a:r>
              <a:rPr lang="pl-PL" sz="1500" dirty="0"/>
              <a:t>, bankovni troškovi za otvaranje i vođenje računa, naknade za financijske transfere, kamate na dug, kazne, financijske globe  i drugi troškovi u potpunosti financijske prirode </a:t>
            </a:r>
          </a:p>
          <a:p>
            <a:pPr marL="285750" indent="-285750">
              <a:spcAft>
                <a:spcPts val="200"/>
              </a:spcAft>
              <a:buFont typeface="Arial" panose="020B0604020202020204" pitchFamily="34" charset="0"/>
              <a:buChar char="•"/>
            </a:pPr>
            <a:r>
              <a:rPr lang="pl-PL" sz="1500" dirty="0">
                <a:latin typeface="+mj-lt"/>
              </a:rPr>
              <a:t>troškovi sudskih i predsudskih sporova, javnobilježnički troškovi</a:t>
            </a:r>
          </a:p>
          <a:p>
            <a:pPr marL="285750" indent="-285750">
              <a:spcAft>
                <a:spcPts val="200"/>
              </a:spcAft>
              <a:buFont typeface="Arial" panose="020B0604020202020204" pitchFamily="34" charset="0"/>
              <a:buChar char="•"/>
            </a:pPr>
            <a:r>
              <a:rPr lang="pl-PL" sz="1500" dirty="0">
                <a:latin typeface="+mj-lt"/>
              </a:rPr>
              <a:t>trošak police osiguranja imovine</a:t>
            </a:r>
          </a:p>
          <a:p>
            <a:pPr marL="285750" indent="-285750">
              <a:spcAft>
                <a:spcPts val="200"/>
              </a:spcAft>
              <a:buFont typeface="Arial" panose="020B0604020202020204" pitchFamily="34" charset="0"/>
              <a:buChar char="•"/>
            </a:pPr>
            <a:r>
              <a:rPr lang="pl-PL" sz="1500" dirty="0">
                <a:latin typeface="+mj-lt"/>
              </a:rPr>
              <a:t>troškovi putovanja (troškovi prijevoza, smještaja, dnevnica) </a:t>
            </a:r>
          </a:p>
          <a:p>
            <a:pPr marL="285750" indent="-285750">
              <a:spcAft>
                <a:spcPts val="200"/>
              </a:spcAft>
              <a:buFont typeface="Arial" panose="020B0604020202020204" pitchFamily="34" charset="0"/>
              <a:buChar char="•"/>
            </a:pPr>
            <a:r>
              <a:rPr lang="pl-PL" sz="1500" dirty="0">
                <a:latin typeface="+mj-lt"/>
              </a:rPr>
              <a:t>trošak osoblja: plaće, otpremnine, doprinosi za dobrovoljna zdravstvena ili mirovinska osiguranja koja nisu obvezna prema nacionalnom zakonodavstvu te neoporezivi primitci radnika, u skladu s propisima Republike Hrvatske </a:t>
            </a:r>
          </a:p>
          <a:p>
            <a:pPr marL="285750" indent="-285750">
              <a:spcAft>
                <a:spcPts val="200"/>
              </a:spcAft>
              <a:buFont typeface="Arial" panose="020B0604020202020204" pitchFamily="34" charset="0"/>
              <a:buChar char="•"/>
            </a:pPr>
            <a:r>
              <a:rPr lang="pl-PL" sz="1500" dirty="0">
                <a:latin typeface="+mj-lt"/>
              </a:rPr>
              <a:t>troškovi nastali izvan prihvatljivog razdoblja</a:t>
            </a:r>
          </a:p>
          <a:p>
            <a:pPr marL="285750" indent="-285750">
              <a:spcAft>
                <a:spcPts val="200"/>
              </a:spcAft>
              <a:buFont typeface="Arial" panose="020B0604020202020204" pitchFamily="34" charset="0"/>
              <a:buChar char="•"/>
            </a:pPr>
            <a:r>
              <a:rPr lang="pl-PL" sz="1500" dirty="0">
                <a:latin typeface="+mj-lt"/>
              </a:rPr>
              <a:t>ostali troškovi nespomenuti kao prihvatljivi.</a:t>
            </a:r>
            <a:endParaRPr lang="en-US" sz="1500" dirty="0">
              <a:latin typeface="+mj-lt"/>
            </a:endParaRPr>
          </a:p>
        </p:txBody>
      </p:sp>
      <p:sp>
        <p:nvSpPr>
          <p:cNvPr id="4" name="TextBox 3"/>
          <p:cNvSpPr txBox="1"/>
          <p:nvPr/>
        </p:nvSpPr>
        <p:spPr>
          <a:xfrm>
            <a:off x="567245" y="190724"/>
            <a:ext cx="1120342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NEPRIHVATLJIVI TROŠKOVI</a:t>
            </a:r>
          </a:p>
        </p:txBody>
      </p:sp>
      <p:pic>
        <p:nvPicPr>
          <p:cNvPr id="7" name="Slika 6">
            <a:extLst>
              <a:ext uri="{FF2B5EF4-FFF2-40B4-BE49-F238E27FC236}">
                <a16:creationId xmlns:a16="http://schemas.microsoft.com/office/drawing/2014/main" id="{1C48B2AD-F47E-4A10-832A-07AAF6DC2D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128" y="6314393"/>
            <a:ext cx="2136479" cy="474773"/>
          </a:xfrm>
          <a:prstGeom prst="rect">
            <a:avLst/>
          </a:prstGeom>
        </p:spPr>
      </p:pic>
    </p:spTree>
    <p:extLst>
      <p:ext uri="{BB962C8B-B14F-4D97-AF65-F5344CB8AC3E}">
        <p14:creationId xmlns:p14="http://schemas.microsoft.com/office/powerpoint/2010/main" val="2412641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847085"/>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hr-HR" sz="3000" b="1">
                <a:latin typeface="+mj-lt"/>
                <a:ea typeface="MS PGothic" pitchFamily="34" charset="-128"/>
              </a:rPr>
              <a:t>Strateški i zakonodavni okvir</a:t>
            </a:r>
            <a:endParaRPr lang="hr-HR" sz="3000" b="1">
              <a:latin typeface="+mj-lt"/>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a:extLst>
              <a:ext uri="{FF2B5EF4-FFF2-40B4-BE49-F238E27FC236}">
                <a16:creationId xmlns:a16="http://schemas.microsoft.com/office/drawing/2014/main" id="{A2BFB17B-D867-4E2D-A2E8-6A9EBD7BF38B}"/>
              </a:ext>
            </a:extLst>
          </p:cNvPr>
          <p:cNvSpPr txBox="1"/>
          <p:nvPr/>
        </p:nvSpPr>
        <p:spPr>
          <a:xfrm>
            <a:off x="940036" y="2283317"/>
            <a:ext cx="10289137" cy="2393613"/>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hr-HR" sz="1800">
                <a:effectLst/>
                <a:latin typeface="+mj-lt"/>
                <a:ea typeface="Times New Roman" panose="02020603050405020304" pitchFamily="18" charset="0"/>
                <a:cs typeface="Times New Roman" panose="02020603050405020304" pitchFamily="18" charset="0"/>
              </a:rPr>
              <a:t>Kako bi odgovorila na izazove krize uzrokovane pandemijom bolesti COVID-19 Europska unija je 2020. godine uspostavila </a:t>
            </a:r>
            <a:r>
              <a:rPr lang="hr-HR" sz="1800" b="1">
                <a:effectLst/>
                <a:latin typeface="+mj-lt"/>
                <a:ea typeface="Times New Roman" panose="02020603050405020304" pitchFamily="18" charset="0"/>
                <a:cs typeface="Times New Roman" panose="02020603050405020304" pitchFamily="18" charset="0"/>
              </a:rPr>
              <a:t>Mehanizam za oporavak i otpornost </a:t>
            </a:r>
            <a:r>
              <a:rPr lang="hr-HR" sz="1800">
                <a:effectLst/>
                <a:latin typeface="+mj-lt"/>
                <a:ea typeface="Times New Roman" panose="02020603050405020304" pitchFamily="18" charset="0"/>
                <a:cs typeface="Times New Roman" panose="02020603050405020304" pitchFamily="18" charset="0"/>
              </a:rPr>
              <a:t>kao dio instrumenta EU sljedeće generacije. </a:t>
            </a: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GB" sz="180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hr-HR" sz="1800" b="1">
                <a:effectLst/>
                <a:latin typeface="+mj-lt"/>
                <a:ea typeface="Times New Roman" panose="02020603050405020304" pitchFamily="18" charset="0"/>
                <a:cs typeface="Times New Roman" panose="02020603050405020304" pitchFamily="18" charset="0"/>
              </a:rPr>
              <a:t>Planovi za oporavak i otpornost</a:t>
            </a:r>
            <a:r>
              <a:rPr lang="hr-HR" sz="1800">
                <a:effectLst/>
                <a:latin typeface="+mj-lt"/>
                <a:ea typeface="Times New Roman" panose="02020603050405020304" pitchFamily="18" charset="0"/>
                <a:cs typeface="Times New Roman" panose="02020603050405020304" pitchFamily="18" charset="0"/>
              </a:rPr>
              <a:t>, koje izrađuju države članice u suradnji s Europskom komisijom, temelj su za korištenje sredstava iz spomenutog Mehanizma, a time i glavni strateški dokument za planiranje i provedbu reformi, ulaganja i projektnih inicijativa država članica usmjerenih na gospodarski oporavak, održivi razvoj te zelenu i digitalnu tranziciju. </a:t>
            </a:r>
            <a:endParaRPr lang="hr-HR"/>
          </a:p>
        </p:txBody>
      </p:sp>
      <p:pic>
        <p:nvPicPr>
          <p:cNvPr id="6" name="Slika 6">
            <a:extLst>
              <a:ext uri="{FF2B5EF4-FFF2-40B4-BE49-F238E27FC236}">
                <a16:creationId xmlns:a16="http://schemas.microsoft.com/office/drawing/2014/main" id="{5A88ACF3-3CED-4A3E-9AC3-70D8654BDC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9587" y="6241623"/>
            <a:ext cx="2136479" cy="474773"/>
          </a:xfrm>
          <a:prstGeom prst="rect">
            <a:avLst/>
          </a:prstGeom>
        </p:spPr>
      </p:pic>
    </p:spTree>
    <p:extLst>
      <p:ext uri="{BB962C8B-B14F-4D97-AF65-F5344CB8AC3E}">
        <p14:creationId xmlns:p14="http://schemas.microsoft.com/office/powerpoint/2010/main" val="392781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078736"/>
            <a:ext cx="2558203" cy="757979"/>
          </a:xfrm>
          <a:prstGeom prst="rect">
            <a:avLst/>
          </a:prstGeom>
          <a:noFill/>
        </p:spPr>
      </p:pic>
      <p:sp>
        <p:nvSpPr>
          <p:cNvPr id="3" name="Rectangle 2"/>
          <p:cNvSpPr/>
          <p:nvPr/>
        </p:nvSpPr>
        <p:spPr>
          <a:xfrm>
            <a:off x="454462" y="826853"/>
            <a:ext cx="11241549" cy="4955203"/>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dirty="0" err="1"/>
              <a:t>Prijavitelji</a:t>
            </a:r>
            <a:r>
              <a:rPr lang="en-US" dirty="0"/>
              <a:t> </a:t>
            </a:r>
            <a:r>
              <a:rPr lang="en-US" dirty="0" err="1"/>
              <a:t>su</a:t>
            </a:r>
            <a:r>
              <a:rPr lang="en-US" dirty="0"/>
              <a:t> </a:t>
            </a:r>
            <a:r>
              <a:rPr lang="en-US" dirty="0" err="1"/>
              <a:t>obavezni</a:t>
            </a:r>
            <a:r>
              <a:rPr lang="en-US" dirty="0"/>
              <a:t> </a:t>
            </a:r>
            <a:r>
              <a:rPr lang="en-US" dirty="0" err="1"/>
              <a:t>pridržavati</a:t>
            </a:r>
            <a:r>
              <a:rPr lang="en-US" dirty="0"/>
              <a:t> se </a:t>
            </a:r>
            <a:r>
              <a:rPr lang="en-US" b="1" dirty="0" err="1"/>
              <a:t>zakonskih</a:t>
            </a:r>
            <a:r>
              <a:rPr lang="en-US" b="1" dirty="0"/>
              <a:t> </a:t>
            </a:r>
            <a:r>
              <a:rPr lang="en-US" b="1" dirty="0" err="1"/>
              <a:t>odredbi</a:t>
            </a:r>
            <a:r>
              <a:rPr lang="en-US" b="1" dirty="0"/>
              <a:t> </a:t>
            </a:r>
            <a:r>
              <a:rPr lang="en-US" b="1" dirty="0" err="1"/>
              <a:t>koj</a:t>
            </a:r>
            <a:r>
              <a:rPr lang="hr-HR" b="1" dirty="0"/>
              <a:t>e</a:t>
            </a:r>
            <a:r>
              <a:rPr lang="en-US" b="1" dirty="0"/>
              <a:t> </a:t>
            </a:r>
            <a:r>
              <a:rPr lang="en-US" b="1" dirty="0" err="1"/>
              <a:t>predstavljaju</a:t>
            </a:r>
            <a:r>
              <a:rPr lang="en-US" b="1" dirty="0"/>
              <a:t> </a:t>
            </a:r>
            <a:r>
              <a:rPr lang="en-US" b="1" dirty="0" err="1"/>
              <a:t>minimalne</a:t>
            </a:r>
            <a:r>
              <a:rPr lang="en-US" b="1" dirty="0"/>
              <a:t> </a:t>
            </a:r>
            <a:r>
              <a:rPr lang="en-US" b="1" dirty="0" err="1"/>
              <a:t>zahtjeve</a:t>
            </a:r>
            <a:r>
              <a:rPr lang="en-US" b="1" dirty="0"/>
              <a:t> </a:t>
            </a:r>
            <a:r>
              <a:rPr lang="en-US" dirty="0" err="1"/>
              <a:t>pri</a:t>
            </a:r>
            <a:r>
              <a:rPr lang="en-US" dirty="0"/>
              <a:t> </a:t>
            </a:r>
            <a:r>
              <a:rPr lang="en-US" dirty="0" err="1"/>
              <a:t>provedbi</a:t>
            </a:r>
            <a:r>
              <a:rPr lang="en-US" dirty="0"/>
              <a:t> </a:t>
            </a:r>
            <a:r>
              <a:rPr lang="en-US" dirty="0" err="1"/>
              <a:t>horizontalnih</a:t>
            </a:r>
            <a:r>
              <a:rPr lang="en-US" dirty="0"/>
              <a:t> </a:t>
            </a:r>
            <a:r>
              <a:rPr lang="en-US" dirty="0" err="1"/>
              <a:t>politika</a:t>
            </a:r>
            <a:r>
              <a:rPr lang="en-US" dirty="0"/>
              <a:t>. </a:t>
            </a:r>
          </a:p>
          <a:p>
            <a:pPr marL="285750" indent="-285750" algn="just">
              <a:buFont typeface="Arial" panose="020B0604020202020204" pitchFamily="34" charset="0"/>
              <a:buChar char="•"/>
            </a:pPr>
            <a:r>
              <a:rPr lang="en-US" dirty="0" err="1"/>
              <a:t>Poštujući</a:t>
            </a:r>
            <a:r>
              <a:rPr lang="en-US" dirty="0"/>
              <a:t> </a:t>
            </a:r>
            <a:r>
              <a:rPr lang="en-US" dirty="0" err="1"/>
              <a:t>zakonske</a:t>
            </a:r>
            <a:r>
              <a:rPr lang="en-US" dirty="0"/>
              <a:t> </a:t>
            </a:r>
            <a:r>
              <a:rPr lang="en-US" dirty="0" err="1"/>
              <a:t>odredbe</a:t>
            </a:r>
            <a:r>
              <a:rPr lang="en-US" dirty="0"/>
              <a:t> </a:t>
            </a:r>
            <a:r>
              <a:rPr lang="en-US" dirty="0" err="1"/>
              <a:t>projekt</a:t>
            </a:r>
            <a:r>
              <a:rPr lang="en-US" dirty="0"/>
              <a:t> se </a:t>
            </a:r>
            <a:r>
              <a:rPr lang="en-US" dirty="0" err="1"/>
              <a:t>smatra</a:t>
            </a:r>
            <a:r>
              <a:rPr lang="en-US" dirty="0"/>
              <a:t> </a:t>
            </a:r>
            <a:r>
              <a:rPr lang="en-US" dirty="0" err="1"/>
              <a:t>neutralnim</a:t>
            </a:r>
            <a:r>
              <a:rPr lang="en-US" dirty="0"/>
              <a:t> u </a:t>
            </a:r>
            <a:r>
              <a:rPr lang="en-US" dirty="0" err="1"/>
              <a:t>pogledu</a:t>
            </a:r>
            <a:r>
              <a:rPr lang="en-US" dirty="0"/>
              <a:t> </a:t>
            </a:r>
            <a:r>
              <a:rPr lang="en-US" dirty="0" err="1"/>
              <a:t>horizontalnih</a:t>
            </a:r>
            <a:r>
              <a:rPr lang="en-US" dirty="0"/>
              <a:t> </a:t>
            </a:r>
            <a:r>
              <a:rPr lang="en-US" dirty="0" err="1"/>
              <a:t>politika</a:t>
            </a:r>
            <a:r>
              <a:rPr lang="en-US" dirty="0"/>
              <a:t>, a </a:t>
            </a:r>
            <a:r>
              <a:rPr lang="en-US" dirty="0" err="1"/>
              <a:t>pripadajući</a:t>
            </a:r>
            <a:r>
              <a:rPr lang="en-US" dirty="0"/>
              <a:t> </a:t>
            </a:r>
            <a:r>
              <a:rPr lang="en-US" dirty="0" err="1"/>
              <a:t>izdaci</a:t>
            </a:r>
            <a:r>
              <a:rPr lang="en-US" dirty="0"/>
              <a:t> </a:t>
            </a:r>
            <a:r>
              <a:rPr lang="en-US" dirty="0" err="1"/>
              <a:t>i</a:t>
            </a:r>
            <a:r>
              <a:rPr lang="en-US" dirty="0"/>
              <a:t> </a:t>
            </a:r>
            <a:r>
              <a:rPr lang="en-US" dirty="0" err="1"/>
              <a:t>aktivnosti</a:t>
            </a:r>
            <a:r>
              <a:rPr lang="en-US" dirty="0"/>
              <a:t> </a:t>
            </a:r>
            <a:r>
              <a:rPr lang="en-US" dirty="0" err="1"/>
              <a:t>neće</a:t>
            </a:r>
            <a:r>
              <a:rPr lang="en-US" dirty="0"/>
              <a:t> se </a:t>
            </a:r>
            <a:r>
              <a:rPr lang="en-US" dirty="0" err="1"/>
              <a:t>smatrati</a:t>
            </a:r>
            <a:r>
              <a:rPr lang="en-US" dirty="0"/>
              <a:t> </a:t>
            </a:r>
            <a:r>
              <a:rPr lang="en-US" dirty="0" err="1"/>
              <a:t>doprinosom</a:t>
            </a:r>
            <a:r>
              <a:rPr lang="en-US" dirty="0"/>
              <a:t> </a:t>
            </a:r>
            <a:r>
              <a:rPr lang="en-US" dirty="0" err="1"/>
              <a:t>horizontalnim</a:t>
            </a:r>
            <a:r>
              <a:rPr lang="en-US" dirty="0"/>
              <a:t> </a:t>
            </a:r>
            <a:r>
              <a:rPr lang="en-US" dirty="0" err="1"/>
              <a:t>politikama</a:t>
            </a:r>
            <a:r>
              <a:rPr lang="en-US" dirty="0"/>
              <a:t> </a:t>
            </a:r>
            <a:r>
              <a:rPr lang="en-US" dirty="0" err="1"/>
              <a:t>već</a:t>
            </a:r>
            <a:r>
              <a:rPr lang="en-US" dirty="0"/>
              <a:t> </a:t>
            </a:r>
            <a:r>
              <a:rPr lang="en-US" dirty="0" err="1"/>
              <a:t>ispunjenjem</a:t>
            </a:r>
            <a:r>
              <a:rPr lang="en-US" dirty="0"/>
              <a:t> </a:t>
            </a:r>
            <a:r>
              <a:rPr lang="en-US" dirty="0" err="1"/>
              <a:t>zakonske</a:t>
            </a:r>
            <a:r>
              <a:rPr lang="en-US" dirty="0"/>
              <a:t> </a:t>
            </a:r>
            <a:r>
              <a:rPr lang="en-US" dirty="0" err="1"/>
              <a:t>obaveze</a:t>
            </a:r>
            <a:r>
              <a:rPr lang="en-US" dirty="0"/>
              <a:t>. </a:t>
            </a:r>
          </a:p>
          <a:p>
            <a:pPr marL="285750" indent="-285750" algn="just">
              <a:buFont typeface="Arial" panose="020B0604020202020204" pitchFamily="34" charset="0"/>
              <a:buChar char="•"/>
            </a:pPr>
            <a:r>
              <a:rPr lang="en-US" dirty="0" err="1"/>
              <a:t>Ako</a:t>
            </a:r>
            <a:r>
              <a:rPr lang="en-US" dirty="0"/>
              <a:t> </a:t>
            </a:r>
            <a:r>
              <a:rPr lang="en-US" dirty="0" err="1"/>
              <a:t>projekt</a:t>
            </a:r>
            <a:r>
              <a:rPr lang="en-US" dirty="0"/>
              <a:t> </a:t>
            </a:r>
            <a:r>
              <a:rPr lang="en-US" dirty="0" err="1"/>
              <a:t>sadrži</a:t>
            </a:r>
            <a:r>
              <a:rPr lang="en-US" dirty="0"/>
              <a:t> </a:t>
            </a:r>
            <a:r>
              <a:rPr lang="en-US" b="1" dirty="0" err="1"/>
              <a:t>dodatne</a:t>
            </a:r>
            <a:r>
              <a:rPr lang="en-US" b="1" dirty="0"/>
              <a:t> </a:t>
            </a:r>
            <a:r>
              <a:rPr lang="en-US" b="1" dirty="0" err="1"/>
              <a:t>aktivnosti</a:t>
            </a:r>
            <a:r>
              <a:rPr lang="en-US" b="1" dirty="0"/>
              <a:t>, </a:t>
            </a:r>
            <a:r>
              <a:rPr lang="en-US" dirty="0" err="1"/>
              <a:t>uz</a:t>
            </a:r>
            <a:r>
              <a:rPr lang="en-US" dirty="0"/>
              <a:t> </a:t>
            </a:r>
            <a:r>
              <a:rPr lang="en-US" dirty="0" err="1"/>
              <a:t>propisani</a:t>
            </a:r>
            <a:r>
              <a:rPr lang="en-US" dirty="0"/>
              <a:t> minimum </a:t>
            </a:r>
            <a:r>
              <a:rPr lang="en-US" dirty="0" err="1"/>
              <a:t>poštivanja</a:t>
            </a:r>
            <a:r>
              <a:rPr lang="en-US" dirty="0"/>
              <a:t> </a:t>
            </a:r>
            <a:r>
              <a:rPr lang="en-US" dirty="0" err="1"/>
              <a:t>zakonskih</a:t>
            </a:r>
            <a:r>
              <a:rPr lang="en-US" dirty="0"/>
              <a:t> </a:t>
            </a:r>
            <a:r>
              <a:rPr lang="en-US" dirty="0" err="1"/>
              <a:t>odredbi</a:t>
            </a:r>
            <a:r>
              <a:rPr lang="en-US" dirty="0"/>
              <a:t>, </a:t>
            </a:r>
            <a:r>
              <a:rPr lang="en-US" dirty="0" err="1"/>
              <a:t>tada</a:t>
            </a:r>
            <a:r>
              <a:rPr lang="en-US" dirty="0"/>
              <a:t> </a:t>
            </a:r>
            <a:r>
              <a:rPr lang="en-US" dirty="0" err="1"/>
              <a:t>projekt</a:t>
            </a:r>
            <a:r>
              <a:rPr lang="en-US" dirty="0"/>
              <a:t> </a:t>
            </a:r>
            <a:r>
              <a:rPr lang="en-US" b="1" dirty="0" err="1"/>
              <a:t>promiče</a:t>
            </a:r>
            <a:r>
              <a:rPr lang="en-US" b="1" dirty="0"/>
              <a:t> </a:t>
            </a:r>
            <a:r>
              <a:rPr lang="en-US" b="1" dirty="0" err="1"/>
              <a:t>horizontalne</a:t>
            </a:r>
            <a:r>
              <a:rPr lang="en-US" b="1" dirty="0"/>
              <a:t> </a:t>
            </a:r>
            <a:r>
              <a:rPr lang="en-US" b="1" dirty="0" err="1"/>
              <a:t>politike</a:t>
            </a:r>
            <a:r>
              <a:rPr lang="en-US" b="1" dirty="0"/>
              <a:t> EU</a:t>
            </a:r>
          </a:p>
          <a:p>
            <a:pPr algn="just">
              <a:spcBef>
                <a:spcPts val="600"/>
              </a:spcBef>
            </a:pPr>
            <a:r>
              <a:rPr lang="en-US" b="1" dirty="0" err="1"/>
              <a:t>Promicanje</a:t>
            </a:r>
            <a:r>
              <a:rPr lang="en-US" b="1" dirty="0"/>
              <a:t> </a:t>
            </a:r>
            <a:r>
              <a:rPr lang="en-US" b="1" dirty="0" err="1"/>
              <a:t>ravnopravnosti</a:t>
            </a:r>
            <a:r>
              <a:rPr lang="en-US" b="1" dirty="0"/>
              <a:t> </a:t>
            </a:r>
            <a:r>
              <a:rPr lang="en-US" b="1" dirty="0" err="1"/>
              <a:t>žena</a:t>
            </a:r>
            <a:r>
              <a:rPr lang="en-US" b="1" dirty="0"/>
              <a:t> </a:t>
            </a:r>
            <a:r>
              <a:rPr lang="en-US" b="1" dirty="0" err="1"/>
              <a:t>i</a:t>
            </a:r>
            <a:r>
              <a:rPr lang="en-US" b="1" dirty="0"/>
              <a:t> </a:t>
            </a:r>
            <a:r>
              <a:rPr lang="en-US" b="1" dirty="0" err="1"/>
              <a:t>muškaraca</a:t>
            </a:r>
            <a:r>
              <a:rPr lang="en-US" b="1" dirty="0"/>
              <a:t> </a:t>
            </a:r>
            <a:r>
              <a:rPr lang="en-US" b="1" dirty="0" err="1"/>
              <a:t>i</a:t>
            </a:r>
            <a:r>
              <a:rPr lang="en-US" b="1" dirty="0"/>
              <a:t> </a:t>
            </a:r>
            <a:r>
              <a:rPr lang="en-US" b="1" dirty="0" err="1"/>
              <a:t>zabrana</a:t>
            </a:r>
            <a:r>
              <a:rPr lang="en-US" b="1" dirty="0"/>
              <a:t> </a:t>
            </a:r>
            <a:r>
              <a:rPr lang="en-US" b="1" dirty="0" err="1"/>
              <a:t>diskriminacije</a:t>
            </a:r>
            <a:r>
              <a:rPr lang="en-US" b="1" dirty="0"/>
              <a:t> </a:t>
            </a:r>
          </a:p>
          <a:p>
            <a:pPr marL="285750" indent="-285750" algn="just">
              <a:buFont typeface="Arial" panose="020B0604020202020204" pitchFamily="34" charset="0"/>
              <a:buChar char="•"/>
            </a:pPr>
            <a:r>
              <a:rPr lang="en-US" dirty="0" err="1"/>
              <a:t>Prijavitelji</a:t>
            </a:r>
            <a:r>
              <a:rPr lang="en-US" dirty="0"/>
              <a:t> </a:t>
            </a:r>
            <a:r>
              <a:rPr lang="en-US" dirty="0" err="1"/>
              <a:t>mogu</a:t>
            </a:r>
            <a:r>
              <a:rPr lang="en-US" dirty="0"/>
              <a:t> </a:t>
            </a:r>
            <a:r>
              <a:rPr lang="en-US" dirty="0" err="1"/>
              <a:t>na</a:t>
            </a:r>
            <a:r>
              <a:rPr lang="en-US" dirty="0"/>
              <a:t> </a:t>
            </a:r>
            <a:r>
              <a:rPr lang="en-US" dirty="0" err="1"/>
              <a:t>razini</a:t>
            </a:r>
            <a:r>
              <a:rPr lang="en-US" dirty="0"/>
              <a:t> </a:t>
            </a:r>
            <a:r>
              <a:rPr lang="en-US" dirty="0" err="1"/>
              <a:t>projektnih</a:t>
            </a:r>
            <a:r>
              <a:rPr lang="en-US" dirty="0"/>
              <a:t> </a:t>
            </a:r>
            <a:r>
              <a:rPr lang="en-US" dirty="0" err="1"/>
              <a:t>prijedloga</a:t>
            </a:r>
            <a:r>
              <a:rPr lang="en-US" dirty="0"/>
              <a:t> </a:t>
            </a:r>
            <a:r>
              <a:rPr lang="en-US" dirty="0" err="1"/>
              <a:t>osmisliti</a:t>
            </a:r>
            <a:r>
              <a:rPr lang="en-US" dirty="0"/>
              <a:t> </a:t>
            </a:r>
            <a:r>
              <a:rPr lang="en-US" b="1" dirty="0" err="1"/>
              <a:t>aktivnosti</a:t>
            </a:r>
            <a:r>
              <a:rPr lang="en-US" b="1" dirty="0"/>
              <a:t> za </a:t>
            </a:r>
            <a:r>
              <a:rPr lang="en-US" b="1" dirty="0" err="1"/>
              <a:t>promicanje</a:t>
            </a:r>
            <a:r>
              <a:rPr lang="en-US" b="1" dirty="0"/>
              <a:t> </a:t>
            </a:r>
            <a:r>
              <a:rPr lang="en-US" b="1" dirty="0" err="1"/>
              <a:t>ravnopravnosti</a:t>
            </a:r>
            <a:r>
              <a:rPr lang="en-US" b="1" dirty="0"/>
              <a:t> </a:t>
            </a:r>
            <a:r>
              <a:rPr lang="en-US" b="1" dirty="0" err="1"/>
              <a:t>žena</a:t>
            </a:r>
            <a:r>
              <a:rPr lang="en-US" b="1" dirty="0"/>
              <a:t> </a:t>
            </a:r>
            <a:r>
              <a:rPr lang="en-US" b="1" dirty="0" err="1"/>
              <a:t>i</a:t>
            </a:r>
            <a:r>
              <a:rPr lang="en-US" b="1" dirty="0"/>
              <a:t> </a:t>
            </a:r>
            <a:r>
              <a:rPr lang="en-US" b="1" dirty="0" err="1"/>
              <a:t>muškaraca</a:t>
            </a:r>
            <a:r>
              <a:rPr lang="en-US" b="1" dirty="0"/>
              <a:t> </a:t>
            </a:r>
            <a:r>
              <a:rPr lang="en-US" dirty="0" err="1"/>
              <a:t>i</a:t>
            </a:r>
            <a:r>
              <a:rPr lang="en-US" dirty="0"/>
              <a:t> </a:t>
            </a:r>
            <a:r>
              <a:rPr lang="en-US" dirty="0" err="1"/>
              <a:t>zabrani</a:t>
            </a:r>
            <a:r>
              <a:rPr lang="en-US" dirty="0"/>
              <a:t> </a:t>
            </a:r>
            <a:r>
              <a:rPr lang="en-US" dirty="0" err="1"/>
              <a:t>diskriminacije</a:t>
            </a:r>
            <a:r>
              <a:rPr lang="en-US" dirty="0"/>
              <a:t>, o </a:t>
            </a:r>
            <a:r>
              <a:rPr lang="en-US" dirty="0" err="1"/>
              <a:t>čemu</a:t>
            </a:r>
            <a:r>
              <a:rPr lang="en-US" dirty="0"/>
              <a:t> je </a:t>
            </a:r>
            <a:r>
              <a:rPr lang="en-US" dirty="0" err="1"/>
              <a:t>potrebno</a:t>
            </a:r>
            <a:r>
              <a:rPr lang="en-US" dirty="0"/>
              <a:t> </a:t>
            </a:r>
            <a:r>
              <a:rPr lang="en-US" dirty="0" err="1"/>
              <a:t>pružiti</a:t>
            </a:r>
            <a:r>
              <a:rPr lang="en-US" dirty="0"/>
              <a:t> </a:t>
            </a:r>
            <a:r>
              <a:rPr lang="en-US" dirty="0" err="1"/>
              <a:t>informaciju</a:t>
            </a:r>
            <a:r>
              <a:rPr lang="en-US" dirty="0"/>
              <a:t> u </a:t>
            </a:r>
            <a:r>
              <a:rPr lang="en-US" dirty="0" err="1"/>
              <a:t>odgovarajućem</a:t>
            </a:r>
            <a:r>
              <a:rPr lang="en-US" dirty="0"/>
              <a:t> </a:t>
            </a:r>
            <a:r>
              <a:rPr lang="en-US" dirty="0" err="1"/>
              <a:t>dijelu</a:t>
            </a:r>
            <a:r>
              <a:rPr lang="en-US" dirty="0"/>
              <a:t> </a:t>
            </a:r>
            <a:r>
              <a:rPr lang="en-US" dirty="0" err="1"/>
              <a:t>Prijavnog</a:t>
            </a:r>
            <a:r>
              <a:rPr lang="en-US" dirty="0"/>
              <a:t> </a:t>
            </a:r>
            <a:r>
              <a:rPr lang="en-US" dirty="0" err="1"/>
              <a:t>obrasca</a:t>
            </a:r>
            <a:r>
              <a:rPr lang="en-US" dirty="0"/>
              <a:t>. </a:t>
            </a:r>
            <a:endParaRPr lang="en-US" b="1" dirty="0"/>
          </a:p>
          <a:p>
            <a:pPr algn="just">
              <a:spcBef>
                <a:spcPts val="600"/>
              </a:spcBef>
            </a:pPr>
            <a:r>
              <a:rPr lang="en-US" b="1" dirty="0" err="1"/>
              <a:t>Pristupačnost</a:t>
            </a:r>
            <a:r>
              <a:rPr lang="en-US" b="1" dirty="0"/>
              <a:t> za </a:t>
            </a:r>
            <a:r>
              <a:rPr lang="en-US" b="1" dirty="0" err="1"/>
              <a:t>osobe</a:t>
            </a:r>
            <a:r>
              <a:rPr lang="en-US" b="1" dirty="0"/>
              <a:t> s </a:t>
            </a:r>
            <a:r>
              <a:rPr lang="en-US" b="1" dirty="0" err="1"/>
              <a:t>invaliditetom</a:t>
            </a:r>
            <a:r>
              <a:rPr lang="en-US" b="1" dirty="0"/>
              <a:t> </a:t>
            </a:r>
          </a:p>
          <a:p>
            <a:pPr marL="285750" indent="-285750" algn="just">
              <a:buFont typeface="Arial" panose="020B0604020202020204" pitchFamily="34" charset="0"/>
              <a:buChar char="•"/>
            </a:pPr>
            <a:r>
              <a:rPr lang="en-US" dirty="0" err="1"/>
              <a:t>Prijavitelji</a:t>
            </a:r>
            <a:r>
              <a:rPr lang="en-US" dirty="0"/>
              <a:t> </a:t>
            </a:r>
            <a:r>
              <a:rPr lang="en-US" dirty="0" err="1"/>
              <a:t>mogu</a:t>
            </a:r>
            <a:r>
              <a:rPr lang="en-US" dirty="0"/>
              <a:t> </a:t>
            </a:r>
            <a:r>
              <a:rPr lang="en-US" dirty="0" err="1"/>
              <a:t>na</a:t>
            </a:r>
            <a:r>
              <a:rPr lang="en-US" dirty="0"/>
              <a:t> </a:t>
            </a:r>
            <a:r>
              <a:rPr lang="en-US" dirty="0" err="1"/>
              <a:t>razini</a:t>
            </a:r>
            <a:r>
              <a:rPr lang="en-US" dirty="0"/>
              <a:t> </a:t>
            </a:r>
            <a:r>
              <a:rPr lang="en-US" dirty="0" err="1"/>
              <a:t>projektnih</a:t>
            </a:r>
            <a:r>
              <a:rPr lang="en-US" dirty="0"/>
              <a:t> </a:t>
            </a:r>
            <a:r>
              <a:rPr lang="en-US" dirty="0" err="1"/>
              <a:t>prijedloga</a:t>
            </a:r>
            <a:r>
              <a:rPr lang="en-US" dirty="0"/>
              <a:t> </a:t>
            </a:r>
            <a:r>
              <a:rPr lang="en-US" dirty="0" err="1"/>
              <a:t>osmisliti</a:t>
            </a:r>
            <a:r>
              <a:rPr lang="en-US" dirty="0"/>
              <a:t> </a:t>
            </a:r>
            <a:r>
              <a:rPr lang="en-US" b="1" dirty="0" err="1"/>
              <a:t>aktivnosti</a:t>
            </a:r>
            <a:r>
              <a:rPr lang="en-US" b="1" dirty="0"/>
              <a:t> </a:t>
            </a:r>
            <a:r>
              <a:rPr lang="en-US" b="1" dirty="0" err="1"/>
              <a:t>pri</a:t>
            </a:r>
            <a:r>
              <a:rPr lang="en-US" b="1" dirty="0"/>
              <a:t> </a:t>
            </a:r>
            <a:r>
              <a:rPr lang="en-US" b="1" dirty="0" err="1"/>
              <a:t>promicanju</a:t>
            </a:r>
            <a:r>
              <a:rPr lang="en-US" b="1" dirty="0"/>
              <a:t> </a:t>
            </a:r>
            <a:r>
              <a:rPr lang="en-US" b="1" dirty="0" err="1"/>
              <a:t>pristupačnosti</a:t>
            </a:r>
            <a:r>
              <a:rPr lang="en-US" b="1" dirty="0"/>
              <a:t> za </a:t>
            </a:r>
            <a:r>
              <a:rPr lang="en-US" b="1" dirty="0" err="1"/>
              <a:t>osobe</a:t>
            </a:r>
            <a:r>
              <a:rPr lang="en-US" b="1" dirty="0"/>
              <a:t> s </a:t>
            </a:r>
            <a:r>
              <a:rPr lang="en-US" b="1" dirty="0" err="1"/>
              <a:t>invaliditetom</a:t>
            </a:r>
            <a:r>
              <a:rPr lang="en-US" b="1" dirty="0"/>
              <a:t> </a:t>
            </a:r>
            <a:r>
              <a:rPr lang="en-US" dirty="0" err="1"/>
              <a:t>koje</a:t>
            </a:r>
            <a:r>
              <a:rPr lang="en-US" dirty="0"/>
              <a:t> </a:t>
            </a:r>
            <a:r>
              <a:rPr lang="en-US" dirty="0" err="1"/>
              <a:t>osiguravaju</a:t>
            </a:r>
            <a:r>
              <a:rPr lang="en-US" dirty="0"/>
              <a:t> </a:t>
            </a:r>
            <a:r>
              <a:rPr lang="en-US" dirty="0" err="1"/>
              <a:t>poboljšanu</a:t>
            </a:r>
            <a:r>
              <a:rPr lang="en-US" dirty="0"/>
              <a:t> </a:t>
            </a:r>
            <a:r>
              <a:rPr lang="en-US" dirty="0" err="1"/>
              <a:t>dostupnost</a:t>
            </a:r>
            <a:r>
              <a:rPr lang="en-US" dirty="0"/>
              <a:t> za </a:t>
            </a:r>
            <a:r>
              <a:rPr lang="en-US" dirty="0" err="1"/>
              <a:t>osobe</a:t>
            </a:r>
            <a:r>
              <a:rPr lang="en-US" dirty="0"/>
              <a:t> s </a:t>
            </a:r>
            <a:r>
              <a:rPr lang="en-US" dirty="0" err="1"/>
              <a:t>invaliditetom</a:t>
            </a:r>
            <a:r>
              <a:rPr lang="en-US" dirty="0"/>
              <a:t> </a:t>
            </a:r>
            <a:r>
              <a:rPr lang="en-US" dirty="0" err="1"/>
              <a:t>povrh</a:t>
            </a:r>
            <a:r>
              <a:rPr lang="en-US" dirty="0"/>
              <a:t> </a:t>
            </a:r>
            <a:r>
              <a:rPr lang="en-US" dirty="0" err="1"/>
              <a:t>zakonskih</a:t>
            </a:r>
            <a:r>
              <a:rPr lang="en-US" dirty="0"/>
              <a:t> </a:t>
            </a:r>
            <a:r>
              <a:rPr lang="en-US" dirty="0" err="1"/>
              <a:t>zahtjeva</a:t>
            </a:r>
            <a:r>
              <a:rPr lang="en-US" dirty="0"/>
              <a:t>, o </a:t>
            </a:r>
            <a:r>
              <a:rPr lang="en-US" dirty="0" err="1"/>
              <a:t>čemu</a:t>
            </a:r>
            <a:r>
              <a:rPr lang="en-US" dirty="0"/>
              <a:t> je </a:t>
            </a:r>
            <a:r>
              <a:rPr lang="en-US" dirty="0" err="1"/>
              <a:t>potrebno</a:t>
            </a:r>
            <a:r>
              <a:rPr lang="en-US" dirty="0"/>
              <a:t> </a:t>
            </a:r>
            <a:r>
              <a:rPr lang="en-US" dirty="0" err="1"/>
              <a:t>pružiti</a:t>
            </a:r>
            <a:r>
              <a:rPr lang="en-US" dirty="0"/>
              <a:t> </a:t>
            </a:r>
            <a:r>
              <a:rPr lang="en-US" dirty="0" err="1"/>
              <a:t>informaciju</a:t>
            </a:r>
            <a:r>
              <a:rPr lang="en-US" dirty="0"/>
              <a:t> u </a:t>
            </a:r>
            <a:r>
              <a:rPr lang="en-US" dirty="0" err="1"/>
              <a:t>odgovarajućem</a:t>
            </a:r>
            <a:r>
              <a:rPr lang="en-US" dirty="0"/>
              <a:t> </a:t>
            </a:r>
            <a:r>
              <a:rPr lang="en-US" dirty="0" err="1"/>
              <a:t>dijelu</a:t>
            </a:r>
            <a:r>
              <a:rPr lang="en-US" dirty="0"/>
              <a:t> </a:t>
            </a:r>
            <a:r>
              <a:rPr lang="en-US" dirty="0" err="1"/>
              <a:t>Prijavnog</a:t>
            </a:r>
            <a:r>
              <a:rPr lang="en-US" dirty="0"/>
              <a:t> </a:t>
            </a:r>
            <a:r>
              <a:rPr lang="en-US" dirty="0" err="1"/>
              <a:t>obrasca</a:t>
            </a:r>
            <a:r>
              <a:rPr lang="en-US" dirty="0"/>
              <a:t>. </a:t>
            </a:r>
          </a:p>
          <a:p>
            <a:pPr algn="just"/>
            <a:endParaRPr lang="en-US" dirty="0"/>
          </a:p>
          <a:p>
            <a:pPr algn="just"/>
            <a:r>
              <a:rPr lang="en-US" b="1" dirty="0" err="1"/>
              <a:t>Sva</a:t>
            </a:r>
            <a:r>
              <a:rPr lang="en-US" b="1" dirty="0"/>
              <a:t> </a:t>
            </a:r>
            <a:r>
              <a:rPr lang="en-US" b="1" dirty="0" err="1"/>
              <a:t>ulaganja</a:t>
            </a:r>
            <a:r>
              <a:rPr lang="en-US" b="1" dirty="0"/>
              <a:t> </a:t>
            </a:r>
            <a:r>
              <a:rPr lang="en-US" b="1" dirty="0" err="1"/>
              <a:t>sufinancirana</a:t>
            </a:r>
            <a:r>
              <a:rPr lang="en-US" b="1" dirty="0"/>
              <a:t> </a:t>
            </a:r>
            <a:r>
              <a:rPr lang="en-US" b="1" dirty="0" err="1"/>
              <a:t>sredstvima</a:t>
            </a:r>
            <a:r>
              <a:rPr lang="en-US" b="1" dirty="0"/>
              <a:t> NPOO </a:t>
            </a:r>
            <a:r>
              <a:rPr lang="en-US" b="1" dirty="0" err="1"/>
              <a:t>moraju</a:t>
            </a:r>
            <a:r>
              <a:rPr lang="en-US" b="1" dirty="0"/>
              <a:t> </a:t>
            </a:r>
            <a:r>
              <a:rPr lang="en-US" b="1" dirty="0" err="1"/>
              <a:t>biti</a:t>
            </a:r>
            <a:r>
              <a:rPr lang="en-US" b="1" dirty="0"/>
              <a:t> </a:t>
            </a:r>
            <a:r>
              <a:rPr lang="en-US" b="1" dirty="0" err="1"/>
              <a:t>usklađena</a:t>
            </a:r>
            <a:r>
              <a:rPr lang="en-US" b="1" dirty="0"/>
              <a:t> s </a:t>
            </a:r>
            <a:r>
              <a:rPr lang="en-US" b="1" dirty="0" err="1"/>
              <a:t>načelom</a:t>
            </a:r>
            <a:r>
              <a:rPr lang="en-US" b="1" dirty="0"/>
              <a:t> ''ne </a:t>
            </a:r>
            <a:r>
              <a:rPr lang="en-US" b="1" dirty="0" err="1"/>
              <a:t>čini</a:t>
            </a:r>
            <a:r>
              <a:rPr lang="en-US" b="1" dirty="0"/>
              <a:t> </a:t>
            </a:r>
            <a:r>
              <a:rPr lang="en-US" b="1" dirty="0" err="1"/>
              <a:t>značajnu</a:t>
            </a:r>
            <a:r>
              <a:rPr lang="en-US" b="1" dirty="0"/>
              <a:t> </a:t>
            </a:r>
            <a:r>
              <a:rPr lang="en-US" b="1" dirty="0" err="1"/>
              <a:t>štetu</a:t>
            </a:r>
            <a:r>
              <a:rPr lang="en-US" b="1" dirty="0"/>
              <a:t>‘’ (“do no significant harm”)</a:t>
            </a:r>
          </a:p>
        </p:txBody>
      </p:sp>
      <p:sp>
        <p:nvSpPr>
          <p:cNvPr id="4" name="TextBox 3"/>
          <p:cNvSpPr txBox="1"/>
          <p:nvPr/>
        </p:nvSpPr>
        <p:spPr>
          <a:xfrm>
            <a:off x="683775" y="421336"/>
            <a:ext cx="1101223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HORIZONTALNA NAČELA</a:t>
            </a:r>
          </a:p>
        </p:txBody>
      </p:sp>
      <p:pic>
        <p:nvPicPr>
          <p:cNvPr id="7" name="Slika 6">
            <a:extLst>
              <a:ext uri="{FF2B5EF4-FFF2-40B4-BE49-F238E27FC236}">
                <a16:creationId xmlns:a16="http://schemas.microsoft.com/office/drawing/2014/main" id="{A9C02BC0-5DF5-46B1-B0F9-9867F6456E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1766" y="6246702"/>
            <a:ext cx="2136479" cy="474773"/>
          </a:xfrm>
          <a:prstGeom prst="rect">
            <a:avLst/>
          </a:prstGeom>
        </p:spPr>
      </p:pic>
    </p:spTree>
    <p:extLst>
      <p:ext uri="{BB962C8B-B14F-4D97-AF65-F5344CB8AC3E}">
        <p14:creationId xmlns:p14="http://schemas.microsoft.com/office/powerpoint/2010/main" val="1101248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683775" y="1028343"/>
            <a:ext cx="10898625" cy="4801314"/>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err="1">
                <a:latin typeface="+mj-lt"/>
              </a:rPr>
              <a:t>Projektni</a:t>
            </a:r>
            <a:r>
              <a:rPr lang="en-US" dirty="0">
                <a:latin typeface="+mj-lt"/>
              </a:rPr>
              <a:t> </a:t>
            </a:r>
            <a:r>
              <a:rPr lang="en-US" dirty="0" err="1">
                <a:latin typeface="+mj-lt"/>
              </a:rPr>
              <a:t>prijedlog</a:t>
            </a:r>
            <a:r>
              <a:rPr lang="en-US" dirty="0">
                <a:latin typeface="+mj-lt"/>
              </a:rPr>
              <a:t> </a:t>
            </a:r>
            <a:r>
              <a:rPr lang="en-US" dirty="0" err="1">
                <a:latin typeface="+mj-lt"/>
              </a:rPr>
              <a:t>podnosi</a:t>
            </a:r>
            <a:r>
              <a:rPr lang="en-US" dirty="0">
                <a:latin typeface="+mj-lt"/>
              </a:rPr>
              <a:t> se od </a:t>
            </a:r>
            <a:r>
              <a:rPr lang="en-US" dirty="0" err="1">
                <a:latin typeface="+mj-lt"/>
              </a:rPr>
              <a:t>strane</a:t>
            </a:r>
            <a:r>
              <a:rPr lang="en-US" dirty="0">
                <a:latin typeface="+mj-lt"/>
              </a:rPr>
              <a:t> </a:t>
            </a:r>
            <a:r>
              <a:rPr lang="en-US" dirty="0" err="1">
                <a:latin typeface="+mj-lt"/>
              </a:rPr>
              <a:t>ovlaštene</a:t>
            </a:r>
            <a:r>
              <a:rPr lang="en-US" dirty="0">
                <a:latin typeface="+mj-lt"/>
              </a:rPr>
              <a:t> </a:t>
            </a:r>
            <a:r>
              <a:rPr lang="en-US" dirty="0" err="1">
                <a:latin typeface="+mj-lt"/>
              </a:rPr>
              <a:t>osobe</a:t>
            </a:r>
            <a:r>
              <a:rPr lang="en-US" dirty="0">
                <a:latin typeface="+mj-lt"/>
              </a:rPr>
              <a:t> </a:t>
            </a:r>
            <a:r>
              <a:rPr lang="en-US" dirty="0" err="1">
                <a:latin typeface="+mj-lt"/>
              </a:rPr>
              <a:t>Prijavitelja</a:t>
            </a:r>
            <a:r>
              <a:rPr lang="en-US" dirty="0">
                <a:latin typeface="+mj-lt"/>
              </a:rPr>
              <a:t> </a:t>
            </a:r>
            <a:r>
              <a:rPr lang="en-US" b="1" dirty="0" err="1">
                <a:latin typeface="+mj-lt"/>
              </a:rPr>
              <a:t>putem</a:t>
            </a:r>
            <a:r>
              <a:rPr lang="en-US" b="1" dirty="0">
                <a:latin typeface="+mj-lt"/>
              </a:rPr>
              <a:t> </a:t>
            </a:r>
            <a:r>
              <a:rPr lang="en-US" b="1" dirty="0" err="1">
                <a:latin typeface="+mj-lt"/>
              </a:rPr>
              <a:t>sustava</a:t>
            </a:r>
            <a:r>
              <a:rPr lang="en-US" b="1" dirty="0">
                <a:latin typeface="+mj-lt"/>
              </a:rPr>
              <a:t> </a:t>
            </a:r>
            <a:r>
              <a:rPr lang="en-US" b="1" dirty="0" err="1">
                <a:latin typeface="+mj-lt"/>
              </a:rPr>
              <a:t>eNPOO</a:t>
            </a:r>
            <a:r>
              <a:rPr lang="en-US" b="1" dirty="0">
                <a:latin typeface="+mj-lt"/>
              </a:rPr>
              <a:t> </a:t>
            </a:r>
            <a:r>
              <a:rPr lang="en-US" dirty="0">
                <a:latin typeface="+mj-lt"/>
              </a:rPr>
              <a:t>u </a:t>
            </a:r>
            <a:r>
              <a:rPr lang="en-US" dirty="0" err="1">
                <a:latin typeface="+mj-lt"/>
              </a:rPr>
              <a:t>elektroničkom</a:t>
            </a:r>
            <a:r>
              <a:rPr lang="en-US" dirty="0">
                <a:latin typeface="+mj-lt"/>
              </a:rPr>
              <a:t> </a:t>
            </a:r>
            <a:r>
              <a:rPr lang="en-US" dirty="0" err="1">
                <a:latin typeface="+mj-lt"/>
              </a:rPr>
              <a:t>obliku</a:t>
            </a:r>
            <a:r>
              <a:rPr lang="en-US" dirty="0">
                <a:latin typeface="+mj-lt"/>
              </a:rPr>
              <a:t> u </a:t>
            </a:r>
            <a:r>
              <a:rPr lang="en-US" dirty="0" err="1">
                <a:latin typeface="+mj-lt"/>
              </a:rPr>
              <a:t>sustav</a:t>
            </a:r>
            <a:r>
              <a:rPr lang="en-US" dirty="0">
                <a:latin typeface="+mj-lt"/>
              </a:rPr>
              <a:t> </a:t>
            </a:r>
            <a:r>
              <a:rPr lang="en-US" dirty="0" err="1">
                <a:latin typeface="+mj-lt"/>
              </a:rPr>
              <a:t>eNPOO</a:t>
            </a:r>
            <a:r>
              <a:rPr lang="en-US" dirty="0">
                <a:latin typeface="+mj-lt"/>
              </a:rPr>
              <a:t> </a:t>
            </a:r>
            <a:r>
              <a:rPr lang="hr-HR" sz="18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https://fondovieu.gov.hr</a:t>
            </a:r>
            <a:r>
              <a:rPr lang="hr-HR" sz="1800" dirty="0">
                <a:effectLst/>
                <a:latin typeface="Times New Roman" panose="02020603050405020304" pitchFamily="18" charset="0"/>
                <a:ea typeface="Times New Roman" panose="02020603050405020304" pitchFamily="18" charset="0"/>
              </a:rPr>
              <a:t> </a:t>
            </a:r>
            <a:endParaRPr lang="en-US" b="1" dirty="0">
              <a:latin typeface="+mj-lt"/>
            </a:endParaRPr>
          </a:p>
          <a:p>
            <a:pPr marL="285750" indent="-285750" algn="just">
              <a:buFont typeface="Arial" panose="020B0604020202020204" pitchFamily="34" charset="0"/>
              <a:buChar char="•"/>
            </a:pPr>
            <a:endParaRPr lang="en-US" b="1" dirty="0"/>
          </a:p>
          <a:p>
            <a:pPr marL="285750" indent="-285750" algn="just">
              <a:buFont typeface="Arial" panose="020B0604020202020204" pitchFamily="34" charset="0"/>
              <a:buChar char="•"/>
            </a:pPr>
            <a:r>
              <a:rPr lang="en-US" dirty="0" err="1">
                <a:latin typeface="+mj-lt"/>
              </a:rPr>
              <a:t>Poziv</a:t>
            </a:r>
            <a:r>
              <a:rPr lang="en-US" dirty="0">
                <a:latin typeface="+mj-lt"/>
              </a:rPr>
              <a:t> se </a:t>
            </a:r>
            <a:r>
              <a:rPr lang="en-US" dirty="0" err="1">
                <a:latin typeface="+mj-lt"/>
              </a:rPr>
              <a:t>vodi</a:t>
            </a:r>
            <a:r>
              <a:rPr lang="en-US" dirty="0">
                <a:latin typeface="+mj-lt"/>
              </a:rPr>
              <a:t> </a:t>
            </a:r>
            <a:r>
              <a:rPr lang="en-US" dirty="0" err="1">
                <a:latin typeface="+mj-lt"/>
              </a:rPr>
              <a:t>kao</a:t>
            </a:r>
            <a:r>
              <a:rPr lang="en-US" dirty="0">
                <a:latin typeface="+mj-lt"/>
              </a:rPr>
              <a:t> </a:t>
            </a:r>
            <a:r>
              <a:rPr lang="en-US" dirty="0" err="1">
                <a:latin typeface="+mj-lt"/>
              </a:rPr>
              <a:t>otvoreni</a:t>
            </a:r>
            <a:r>
              <a:rPr lang="en-US" dirty="0">
                <a:latin typeface="+mj-lt"/>
              </a:rPr>
              <a:t> </a:t>
            </a:r>
            <a:r>
              <a:rPr lang="en-US" dirty="0" err="1">
                <a:latin typeface="+mj-lt"/>
              </a:rPr>
              <a:t>postupak</a:t>
            </a:r>
            <a:r>
              <a:rPr lang="en-US" dirty="0">
                <a:latin typeface="+mj-lt"/>
              </a:rPr>
              <a:t> u </a:t>
            </a:r>
            <a:r>
              <a:rPr lang="en-US" dirty="0" err="1">
                <a:latin typeface="+mj-lt"/>
              </a:rPr>
              <a:t>modalitetu</a:t>
            </a:r>
            <a:r>
              <a:rPr lang="en-US" dirty="0">
                <a:latin typeface="+mj-lt"/>
              </a:rPr>
              <a:t> </a:t>
            </a:r>
            <a:r>
              <a:rPr lang="en-US" dirty="0" err="1">
                <a:latin typeface="+mj-lt"/>
              </a:rPr>
              <a:t>privremenog</a:t>
            </a:r>
            <a:r>
              <a:rPr lang="en-US" dirty="0">
                <a:latin typeface="+mj-lt"/>
              </a:rPr>
              <a:t> </a:t>
            </a:r>
            <a:r>
              <a:rPr lang="en-US" dirty="0" err="1">
                <a:latin typeface="+mj-lt"/>
              </a:rPr>
              <a:t>Poziva</a:t>
            </a:r>
            <a:r>
              <a:rPr lang="en-US" dirty="0">
                <a:latin typeface="+mj-lt"/>
              </a:rPr>
              <a:t> </a:t>
            </a:r>
            <a:r>
              <a:rPr lang="en-US" dirty="0" err="1">
                <a:latin typeface="+mj-lt"/>
              </a:rPr>
              <a:t>na</a:t>
            </a:r>
            <a:r>
              <a:rPr lang="en-US" dirty="0">
                <a:latin typeface="+mj-lt"/>
              </a:rPr>
              <a:t> </a:t>
            </a:r>
            <a:r>
              <a:rPr lang="en-US" dirty="0" err="1">
                <a:latin typeface="+mj-lt"/>
              </a:rPr>
              <a:t>dostavu</a:t>
            </a:r>
            <a:r>
              <a:rPr lang="en-US" dirty="0">
                <a:latin typeface="+mj-lt"/>
              </a:rPr>
              <a:t> </a:t>
            </a:r>
            <a:r>
              <a:rPr lang="en-US" dirty="0" err="1">
                <a:latin typeface="+mj-lt"/>
              </a:rPr>
              <a:t>projektnih</a:t>
            </a:r>
            <a:r>
              <a:rPr lang="en-US" dirty="0">
                <a:latin typeface="+mj-lt"/>
              </a:rPr>
              <a:t> </a:t>
            </a:r>
            <a:r>
              <a:rPr lang="en-US" dirty="0" err="1">
                <a:latin typeface="+mj-lt"/>
              </a:rPr>
              <a:t>prijedloga</a:t>
            </a:r>
            <a:r>
              <a:rPr lang="en-US" dirty="0">
                <a:latin typeface="+mj-lt"/>
              </a:rPr>
              <a:t> s 3 </a:t>
            </a:r>
            <a:r>
              <a:rPr lang="en-US" dirty="0" err="1">
                <a:latin typeface="+mj-lt"/>
              </a:rPr>
              <a:t>roka</a:t>
            </a:r>
            <a:r>
              <a:rPr lang="en-US" dirty="0">
                <a:latin typeface="+mj-lt"/>
              </a:rPr>
              <a:t> za  </a:t>
            </a:r>
            <a:r>
              <a:rPr lang="en-US" dirty="0" err="1">
                <a:latin typeface="+mj-lt"/>
              </a:rPr>
              <a:t>podnošenje</a:t>
            </a:r>
            <a:r>
              <a:rPr lang="en-US" dirty="0">
                <a:latin typeface="+mj-lt"/>
              </a:rPr>
              <a:t> </a:t>
            </a:r>
            <a:r>
              <a:rPr lang="en-US" dirty="0" err="1">
                <a:latin typeface="+mj-lt"/>
              </a:rPr>
              <a:t>projektnih</a:t>
            </a:r>
            <a:r>
              <a:rPr lang="en-US" dirty="0">
                <a:latin typeface="+mj-lt"/>
              </a:rPr>
              <a:t> </a:t>
            </a:r>
            <a:r>
              <a:rPr lang="en-US" dirty="0" err="1">
                <a:latin typeface="+mj-lt"/>
              </a:rPr>
              <a:t>prijedloga</a:t>
            </a:r>
            <a:endParaRPr lang="en-US" dirty="0">
              <a:latin typeface="+mj-lt"/>
            </a:endParaRP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endParaRPr lang="en-US" dirty="0"/>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endParaRPr lang="en-US" dirty="0">
              <a:latin typeface="+mj-lt"/>
            </a:endParaRPr>
          </a:p>
          <a:p>
            <a:pPr marL="285750" indent="-285750" algn="just">
              <a:buFont typeface="Arial" panose="020B0604020202020204" pitchFamily="34" charset="0"/>
              <a:buChar char="•"/>
            </a:pPr>
            <a:r>
              <a:rPr lang="en-US" dirty="0">
                <a:latin typeface="+mj-lt"/>
              </a:rPr>
              <a:t> </a:t>
            </a:r>
            <a:r>
              <a:rPr lang="en-US" dirty="0" err="1">
                <a:latin typeface="+mj-lt"/>
              </a:rPr>
              <a:t>Pitanja</a:t>
            </a:r>
            <a:r>
              <a:rPr lang="en-US" dirty="0">
                <a:latin typeface="+mj-lt"/>
              </a:rPr>
              <a:t> se </a:t>
            </a:r>
            <a:r>
              <a:rPr lang="en-US" dirty="0" err="1">
                <a:latin typeface="+mj-lt"/>
              </a:rPr>
              <a:t>mogu</a:t>
            </a:r>
            <a:r>
              <a:rPr lang="en-US" dirty="0">
                <a:latin typeface="+mj-lt"/>
              </a:rPr>
              <a:t> </a:t>
            </a:r>
            <a:r>
              <a:rPr lang="en-US" dirty="0" err="1">
                <a:latin typeface="+mj-lt"/>
              </a:rPr>
              <a:t>podnijeti</a:t>
            </a:r>
            <a:r>
              <a:rPr lang="en-US" dirty="0">
                <a:latin typeface="+mj-lt"/>
              </a:rPr>
              <a:t> </a:t>
            </a:r>
            <a:r>
              <a:rPr lang="en-US" b="1" dirty="0" err="1">
                <a:latin typeface="+mj-lt"/>
              </a:rPr>
              <a:t>isključivo</a:t>
            </a:r>
            <a:r>
              <a:rPr lang="en-US" b="1" dirty="0">
                <a:latin typeface="+mj-lt"/>
              </a:rPr>
              <a:t> </a:t>
            </a:r>
            <a:r>
              <a:rPr lang="en-US" b="1" dirty="0" err="1">
                <a:latin typeface="+mj-lt"/>
              </a:rPr>
              <a:t>putem</a:t>
            </a:r>
            <a:r>
              <a:rPr lang="en-US" b="1" dirty="0">
                <a:latin typeface="+mj-lt"/>
              </a:rPr>
              <a:t> </a:t>
            </a:r>
            <a:r>
              <a:rPr lang="en-US" b="1" dirty="0" err="1">
                <a:latin typeface="+mj-lt"/>
              </a:rPr>
              <a:t>sustava</a:t>
            </a:r>
            <a:r>
              <a:rPr lang="en-US" b="1" dirty="0">
                <a:latin typeface="+mj-lt"/>
              </a:rPr>
              <a:t> </a:t>
            </a:r>
            <a:r>
              <a:rPr lang="en-US" b="1" dirty="0" err="1">
                <a:latin typeface="+mj-lt"/>
              </a:rPr>
              <a:t>eNPOO</a:t>
            </a:r>
            <a:r>
              <a:rPr lang="en-US" b="1" dirty="0">
                <a:latin typeface="+mj-lt"/>
              </a:rPr>
              <a:t> </a:t>
            </a:r>
            <a:r>
              <a:rPr lang="en-US" dirty="0">
                <a:latin typeface="+mj-lt"/>
              </a:rPr>
              <a:t>do 14 </a:t>
            </a:r>
            <a:r>
              <a:rPr lang="en-US" dirty="0" err="1">
                <a:latin typeface="+mj-lt"/>
              </a:rPr>
              <a:t>kalendarskih</a:t>
            </a:r>
            <a:r>
              <a:rPr lang="en-US" dirty="0">
                <a:latin typeface="+mj-lt"/>
              </a:rPr>
              <a:t> dana </a:t>
            </a:r>
            <a:r>
              <a:rPr lang="en-US" dirty="0" err="1">
                <a:latin typeface="+mj-lt"/>
              </a:rPr>
              <a:t>prije</a:t>
            </a:r>
            <a:r>
              <a:rPr lang="en-US" dirty="0">
                <a:latin typeface="+mj-lt"/>
              </a:rPr>
              <a:t> </a:t>
            </a:r>
            <a:r>
              <a:rPr lang="en-US" dirty="0" err="1">
                <a:latin typeface="+mj-lt"/>
              </a:rPr>
              <a:t>isteka</a:t>
            </a:r>
            <a:r>
              <a:rPr lang="en-US" dirty="0">
                <a:latin typeface="+mj-lt"/>
              </a:rPr>
              <a:t> </a:t>
            </a:r>
            <a:r>
              <a:rPr lang="en-US" dirty="0" err="1">
                <a:latin typeface="+mj-lt"/>
              </a:rPr>
              <a:t>pojedinog</a:t>
            </a:r>
            <a:r>
              <a:rPr lang="en-US" dirty="0">
                <a:latin typeface="+mj-lt"/>
              </a:rPr>
              <a:t> </a:t>
            </a:r>
            <a:r>
              <a:rPr lang="en-US" dirty="0" err="1">
                <a:latin typeface="+mj-lt"/>
              </a:rPr>
              <a:t>roka</a:t>
            </a:r>
            <a:r>
              <a:rPr lang="en-US" dirty="0">
                <a:latin typeface="+mj-lt"/>
              </a:rPr>
              <a:t> za </a:t>
            </a:r>
            <a:r>
              <a:rPr lang="en-US" dirty="0" err="1">
                <a:latin typeface="+mj-lt"/>
              </a:rPr>
              <a:t>podnošenje</a:t>
            </a:r>
            <a:r>
              <a:rPr lang="en-US" dirty="0">
                <a:latin typeface="+mj-lt"/>
              </a:rPr>
              <a:t> </a:t>
            </a:r>
            <a:r>
              <a:rPr lang="en-US" dirty="0" err="1">
                <a:latin typeface="+mj-lt"/>
              </a:rPr>
              <a:t>projektnih</a:t>
            </a:r>
            <a:r>
              <a:rPr lang="en-US" dirty="0">
                <a:latin typeface="+mj-lt"/>
              </a:rPr>
              <a:t> </a:t>
            </a:r>
            <a:r>
              <a:rPr lang="en-US" dirty="0" err="1">
                <a:latin typeface="+mj-lt"/>
              </a:rPr>
              <a:t>prijedloga</a:t>
            </a:r>
            <a:r>
              <a:rPr lang="en-US" dirty="0">
                <a:latin typeface="+mj-lt"/>
              </a:rPr>
              <a:t>.</a:t>
            </a:r>
            <a:endParaRPr lang="en-US" b="1" dirty="0">
              <a:solidFill>
                <a:srgbClr val="000000"/>
              </a:solidFill>
              <a:latin typeface="+mj-lt"/>
            </a:endParaRPr>
          </a:p>
        </p:txBody>
      </p:sp>
      <p:sp>
        <p:nvSpPr>
          <p:cNvPr id="4" name="TextBox 3"/>
          <p:cNvSpPr txBox="1"/>
          <p:nvPr/>
        </p:nvSpPr>
        <p:spPr>
          <a:xfrm>
            <a:off x="683775" y="421336"/>
            <a:ext cx="1089862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KAKO SE PRIJAVITI</a:t>
            </a:r>
          </a:p>
        </p:txBody>
      </p:sp>
      <p:pic>
        <p:nvPicPr>
          <p:cNvPr id="7" name="Slika 6">
            <a:extLst>
              <a:ext uri="{FF2B5EF4-FFF2-40B4-BE49-F238E27FC236}">
                <a16:creationId xmlns:a16="http://schemas.microsoft.com/office/drawing/2014/main" id="{247EA0C1-FBFE-4BE3-8C1C-2A0956AE10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64217" y="6241623"/>
            <a:ext cx="2136479" cy="474773"/>
          </a:xfrm>
          <a:prstGeom prst="rect">
            <a:avLst/>
          </a:prstGeom>
        </p:spPr>
      </p:pic>
      <p:graphicFrame>
        <p:nvGraphicFramePr>
          <p:cNvPr id="6" name="Table 5">
            <a:extLst>
              <a:ext uri="{FF2B5EF4-FFF2-40B4-BE49-F238E27FC236}">
                <a16:creationId xmlns:a16="http://schemas.microsoft.com/office/drawing/2014/main" id="{F589934E-8026-4CE5-A6A3-86FF5A4F94F8}"/>
              </a:ext>
            </a:extLst>
          </p:cNvPr>
          <p:cNvGraphicFramePr>
            <a:graphicFrameLocks noGrp="1"/>
          </p:cNvGraphicFramePr>
          <p:nvPr>
            <p:extLst>
              <p:ext uri="{D42A27DB-BD31-4B8C-83A1-F6EECF244321}">
                <p14:modId xmlns:p14="http://schemas.microsoft.com/office/powerpoint/2010/main" val="522888436"/>
              </p:ext>
            </p:extLst>
          </p:nvPr>
        </p:nvGraphicFramePr>
        <p:xfrm>
          <a:off x="1232034" y="2876485"/>
          <a:ext cx="9461633" cy="2226526"/>
        </p:xfrm>
        <a:graphic>
          <a:graphicData uri="http://schemas.openxmlformats.org/drawingml/2006/table">
            <a:tbl>
              <a:tblPr firstRow="1" firstCol="1" bandRow="1">
                <a:tableStyleId>{5C22544A-7EE6-4342-B048-85BDC9FD1C3A}</a:tableStyleId>
              </a:tblPr>
              <a:tblGrid>
                <a:gridCol w="2948607">
                  <a:extLst>
                    <a:ext uri="{9D8B030D-6E8A-4147-A177-3AD203B41FA5}">
                      <a16:colId xmlns:a16="http://schemas.microsoft.com/office/drawing/2014/main" val="1759467502"/>
                    </a:ext>
                  </a:extLst>
                </a:gridCol>
                <a:gridCol w="6513026">
                  <a:extLst>
                    <a:ext uri="{9D8B030D-6E8A-4147-A177-3AD203B41FA5}">
                      <a16:colId xmlns:a16="http://schemas.microsoft.com/office/drawing/2014/main" val="3428220746"/>
                    </a:ext>
                  </a:extLst>
                </a:gridCol>
              </a:tblGrid>
              <a:tr h="2226526">
                <a:tc>
                  <a:txBody>
                    <a:bodyPr/>
                    <a:lstStyle/>
                    <a:p>
                      <a:pPr algn="ctr">
                        <a:lnSpc>
                          <a:spcPct val="115000"/>
                        </a:lnSpc>
                        <a:spcAft>
                          <a:spcPts val="1000"/>
                        </a:spcAft>
                      </a:pPr>
                      <a:r>
                        <a:rPr lang="hr-HR" sz="1800" dirty="0">
                          <a:effectLst/>
                        </a:rPr>
                        <a:t>Podnošenje projektnih prijedloga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hr-HR" sz="1800" dirty="0">
                          <a:solidFill>
                            <a:schemeClr val="tx1"/>
                          </a:solidFill>
                          <a:effectLst/>
                        </a:rPr>
                        <a:t>1</a:t>
                      </a:r>
                      <a:r>
                        <a:rPr lang="hr-HR" sz="1800" dirty="0">
                          <a:effectLst/>
                        </a:rPr>
                        <a:t>. </a:t>
                      </a:r>
                      <a:r>
                        <a:rPr lang="hr-HR" sz="1800" dirty="0">
                          <a:solidFill>
                            <a:schemeClr val="tx1"/>
                          </a:solidFill>
                          <a:effectLst/>
                        </a:rPr>
                        <a:t>rok: od 01.06.2023. g. u 11.00 sati do 07.07.2023. g u 11.00 sati</a:t>
                      </a:r>
                      <a:endParaRPr lang="en-GB" sz="1800" dirty="0">
                        <a:solidFill>
                          <a:schemeClr val="tx1"/>
                        </a:solidFill>
                        <a:effectLst/>
                      </a:endParaRPr>
                    </a:p>
                    <a:p>
                      <a:pPr>
                        <a:lnSpc>
                          <a:spcPct val="115000"/>
                        </a:lnSpc>
                        <a:spcAft>
                          <a:spcPts val="600"/>
                        </a:spcAft>
                      </a:pPr>
                      <a:r>
                        <a:rPr lang="hr-HR" sz="1800" dirty="0">
                          <a:solidFill>
                            <a:schemeClr val="tx1"/>
                          </a:solidFill>
                          <a:effectLst/>
                        </a:rPr>
                        <a:t>2. rok: od 01.11.2023. g. u 11.00 sati do 01.12.2023. g. u 11.00 sati</a:t>
                      </a:r>
                      <a:endParaRPr lang="en-GB" sz="1800" dirty="0">
                        <a:solidFill>
                          <a:schemeClr val="tx1"/>
                        </a:solidFill>
                        <a:effectLst/>
                      </a:endParaRPr>
                    </a:p>
                    <a:p>
                      <a:pPr>
                        <a:lnSpc>
                          <a:spcPct val="115000"/>
                        </a:lnSpc>
                        <a:spcAft>
                          <a:spcPts val="600"/>
                        </a:spcAft>
                      </a:pPr>
                      <a:r>
                        <a:rPr lang="hr-HR" sz="1800" dirty="0">
                          <a:solidFill>
                            <a:schemeClr val="tx1"/>
                          </a:solidFill>
                          <a:effectLst/>
                        </a:rPr>
                        <a:t>3. rok: od 01.03.2024. g. u 11.00 sati do 01.04.2024. g. u 11.00 sati</a:t>
                      </a:r>
                      <a:endParaRPr lang="en-GB" sz="1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2246886767"/>
                  </a:ext>
                </a:extLst>
              </a:tr>
            </a:tbl>
          </a:graphicData>
        </a:graphic>
      </p:graphicFrame>
    </p:spTree>
    <p:extLst>
      <p:ext uri="{BB962C8B-B14F-4D97-AF65-F5344CB8AC3E}">
        <p14:creationId xmlns:p14="http://schemas.microsoft.com/office/powerpoint/2010/main" val="938609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513446" y="826853"/>
            <a:ext cx="11182565" cy="1200329"/>
          </a:xfrm>
          <a:prstGeom prst="rect">
            <a:avLst/>
          </a:prstGeom>
        </p:spPr>
        <p:txBody>
          <a:bodyPr wrap="square">
            <a:spAutoFit/>
          </a:bodyPr>
          <a:lstStyle/>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en-US">
              <a:latin typeface="+mj-lt"/>
            </a:endParaRPr>
          </a:p>
          <a:p>
            <a:pPr marL="285750" indent="-285750">
              <a:buFont typeface="Arial" panose="020B0604020202020204" pitchFamily="34" charset="0"/>
              <a:buChar char="•"/>
            </a:pPr>
            <a:endParaRPr lang="en-US">
              <a:latin typeface="+mj-lt"/>
            </a:endParaRPr>
          </a:p>
          <a:p>
            <a:pPr algn="just"/>
            <a:endParaRPr lang="en-US" b="1">
              <a:solidFill>
                <a:srgbClr val="000000"/>
              </a:solidFill>
              <a:latin typeface="+mj-lt"/>
            </a:endParaRPr>
          </a:p>
        </p:txBody>
      </p:sp>
      <p:sp>
        <p:nvSpPr>
          <p:cNvPr id="4" name="TextBox 3"/>
          <p:cNvSpPr txBox="1"/>
          <p:nvPr/>
        </p:nvSpPr>
        <p:spPr>
          <a:xfrm>
            <a:off x="691572" y="343885"/>
            <a:ext cx="1066222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RASPORED DOGAĐANJA</a:t>
            </a:r>
          </a:p>
        </p:txBody>
      </p:sp>
      <p:pic>
        <p:nvPicPr>
          <p:cNvPr id="7" name="Slika 6">
            <a:extLst>
              <a:ext uri="{FF2B5EF4-FFF2-40B4-BE49-F238E27FC236}">
                <a16:creationId xmlns:a16="http://schemas.microsoft.com/office/drawing/2014/main" id="{5CE403F0-F067-417E-AE62-4F9896A1CD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4217" y="6241623"/>
            <a:ext cx="2136479" cy="474773"/>
          </a:xfrm>
          <a:prstGeom prst="rect">
            <a:avLst/>
          </a:prstGeom>
        </p:spPr>
      </p:pic>
      <p:graphicFrame>
        <p:nvGraphicFramePr>
          <p:cNvPr id="2" name="Table 1">
            <a:extLst>
              <a:ext uri="{FF2B5EF4-FFF2-40B4-BE49-F238E27FC236}">
                <a16:creationId xmlns:a16="http://schemas.microsoft.com/office/drawing/2014/main" id="{28B1EA1E-F50D-45C3-B586-70DDF453984A}"/>
              </a:ext>
            </a:extLst>
          </p:cNvPr>
          <p:cNvGraphicFramePr>
            <a:graphicFrameLocks noGrp="1"/>
          </p:cNvGraphicFramePr>
          <p:nvPr>
            <p:extLst>
              <p:ext uri="{D42A27DB-BD31-4B8C-83A1-F6EECF244321}">
                <p14:modId xmlns:p14="http://schemas.microsoft.com/office/powerpoint/2010/main" val="4289541438"/>
              </p:ext>
            </p:extLst>
          </p:nvPr>
        </p:nvGraphicFramePr>
        <p:xfrm>
          <a:off x="691572" y="1549667"/>
          <a:ext cx="10877993" cy="4138865"/>
        </p:xfrm>
        <a:graphic>
          <a:graphicData uri="http://schemas.openxmlformats.org/drawingml/2006/table">
            <a:tbl>
              <a:tblPr firstRow="1" firstCol="1" bandRow="1">
                <a:tableStyleId>{5C22544A-7EE6-4342-B048-85BDC9FD1C3A}</a:tableStyleId>
              </a:tblPr>
              <a:tblGrid>
                <a:gridCol w="3389998">
                  <a:extLst>
                    <a:ext uri="{9D8B030D-6E8A-4147-A177-3AD203B41FA5}">
                      <a16:colId xmlns:a16="http://schemas.microsoft.com/office/drawing/2014/main" val="3425103613"/>
                    </a:ext>
                  </a:extLst>
                </a:gridCol>
                <a:gridCol w="7487995">
                  <a:extLst>
                    <a:ext uri="{9D8B030D-6E8A-4147-A177-3AD203B41FA5}">
                      <a16:colId xmlns:a16="http://schemas.microsoft.com/office/drawing/2014/main" val="2428126114"/>
                    </a:ext>
                  </a:extLst>
                </a:gridCol>
              </a:tblGrid>
              <a:tr h="1091646">
                <a:tc>
                  <a:txBody>
                    <a:bodyPr/>
                    <a:lstStyle/>
                    <a:p>
                      <a:pPr algn="ctr">
                        <a:lnSpc>
                          <a:spcPct val="115000"/>
                        </a:lnSpc>
                        <a:spcAft>
                          <a:spcPts val="1000"/>
                        </a:spcAft>
                      </a:pPr>
                      <a:r>
                        <a:rPr lang="hr-HR" sz="1800" dirty="0">
                          <a:effectLst/>
                        </a:rPr>
                        <a:t>Rok za podnošenje upita za pojašnjenjem</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hr-HR" sz="1800" b="0" dirty="0">
                          <a:solidFill>
                            <a:schemeClr val="tx1"/>
                          </a:solidFill>
                          <a:effectLst/>
                        </a:rPr>
                        <a:t>kontinuirano od dana objave Poziva</a:t>
                      </a:r>
                      <a:endParaRPr lang="en-GB" sz="1800" b="0" dirty="0">
                        <a:solidFill>
                          <a:schemeClr val="tx1"/>
                        </a:solidFill>
                        <a:effectLst/>
                      </a:endParaRPr>
                    </a:p>
                    <a:p>
                      <a:pPr algn="ctr">
                        <a:lnSpc>
                          <a:spcPct val="115000"/>
                        </a:lnSpc>
                        <a:spcAft>
                          <a:spcPts val="1000"/>
                        </a:spcAft>
                      </a:pPr>
                      <a:r>
                        <a:rPr lang="hr-HR" sz="1800" b="0" dirty="0">
                          <a:solidFill>
                            <a:schemeClr val="tx1"/>
                          </a:solidFill>
                          <a:effectLst/>
                        </a:rPr>
                        <a:t>do 14 kalendarskih dana prije isteka roka za podnošenje projektnih prijedloga</a:t>
                      </a:r>
                      <a:endParaRPr lang="en-GB" sz="18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2278827564"/>
                  </a:ext>
                </a:extLst>
              </a:tr>
              <a:tr h="1091646">
                <a:tc>
                  <a:txBody>
                    <a:bodyPr/>
                    <a:lstStyle/>
                    <a:p>
                      <a:pPr algn="ctr">
                        <a:lnSpc>
                          <a:spcPct val="115000"/>
                        </a:lnSpc>
                        <a:spcAft>
                          <a:spcPts val="1000"/>
                        </a:spcAft>
                      </a:pPr>
                      <a:r>
                        <a:rPr lang="hr-HR" sz="1800">
                          <a:effectLst/>
                        </a:rPr>
                        <a:t>Rok za davanje pojašnjenja</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hr-HR" sz="1800" dirty="0">
                          <a:effectLst/>
                        </a:rPr>
                        <a:t>7 radnih dana od dana zaprimanja pitanja, a</a:t>
                      </a:r>
                      <a:endParaRPr lang="en-GB" sz="1800" dirty="0">
                        <a:effectLst/>
                      </a:endParaRPr>
                    </a:p>
                    <a:p>
                      <a:pPr algn="ctr">
                        <a:lnSpc>
                          <a:spcPct val="115000"/>
                        </a:lnSpc>
                        <a:spcAft>
                          <a:spcPts val="1000"/>
                        </a:spcAft>
                      </a:pPr>
                      <a:r>
                        <a:rPr lang="hr-HR" sz="1800" dirty="0">
                          <a:effectLst/>
                        </a:rPr>
                        <a:t>najkasnije do 7 radnih dana prije isteka roka za podnošenje projektnih prijedloga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15778814"/>
                  </a:ext>
                </a:extLst>
              </a:tr>
              <a:tr h="1131596">
                <a:tc>
                  <a:txBody>
                    <a:bodyPr/>
                    <a:lstStyle/>
                    <a:p>
                      <a:pPr algn="ctr">
                        <a:lnSpc>
                          <a:spcPct val="115000"/>
                        </a:lnSpc>
                        <a:spcAft>
                          <a:spcPts val="1000"/>
                        </a:spcAft>
                      </a:pPr>
                      <a:r>
                        <a:rPr lang="hr-HR" sz="1800" dirty="0">
                          <a:effectLst/>
                        </a:rPr>
                        <a:t>Podnošenje projektnih prijedloga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hr-HR" sz="1800" dirty="0">
                          <a:effectLst/>
                        </a:rPr>
                        <a:t>1. rok: od 01.06.2023. g. u 11.00 sati do 07.07.2023. g u 11.00 sati</a:t>
                      </a:r>
                      <a:endParaRPr lang="en-GB" sz="1800" dirty="0">
                        <a:effectLst/>
                      </a:endParaRPr>
                    </a:p>
                    <a:p>
                      <a:pPr>
                        <a:lnSpc>
                          <a:spcPct val="115000"/>
                        </a:lnSpc>
                        <a:spcAft>
                          <a:spcPts val="600"/>
                        </a:spcAft>
                      </a:pPr>
                      <a:r>
                        <a:rPr lang="hr-HR" sz="1800" dirty="0">
                          <a:effectLst/>
                        </a:rPr>
                        <a:t>2. rok: od 01.11.2023. g. u 11.00 sati do 01.12.2023. g. u 11.00 sati</a:t>
                      </a:r>
                      <a:endParaRPr lang="en-GB" sz="1800" dirty="0">
                        <a:effectLst/>
                      </a:endParaRPr>
                    </a:p>
                    <a:p>
                      <a:pPr>
                        <a:lnSpc>
                          <a:spcPct val="115000"/>
                        </a:lnSpc>
                        <a:spcAft>
                          <a:spcPts val="600"/>
                        </a:spcAft>
                      </a:pPr>
                      <a:r>
                        <a:rPr lang="hr-HR" sz="1800" dirty="0">
                          <a:effectLst/>
                        </a:rPr>
                        <a:t>3. rok: od 01.03.2024. g. u 11.00 sati do 01.04.2024. g. u 11.00 sati</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2486942892"/>
                  </a:ext>
                </a:extLst>
              </a:tr>
              <a:tr h="823977">
                <a:tc>
                  <a:txBody>
                    <a:bodyPr/>
                    <a:lstStyle/>
                    <a:p>
                      <a:pPr algn="ctr">
                        <a:lnSpc>
                          <a:spcPct val="115000"/>
                        </a:lnSpc>
                        <a:spcAft>
                          <a:spcPts val="1000"/>
                        </a:spcAft>
                      </a:pPr>
                      <a:r>
                        <a:rPr lang="hr-HR" sz="1800">
                          <a:effectLst/>
                        </a:rPr>
                        <a:t>Postupak dodjele bespovratnih sredstava</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hr-HR" sz="1800" dirty="0">
                          <a:effectLst/>
                        </a:rPr>
                        <a:t>Maksimalno 30 radnih dana od dana pravovremeno zaprimljenog projektnog prijedloga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41007041"/>
                  </a:ext>
                </a:extLst>
              </a:tr>
            </a:tbl>
          </a:graphicData>
        </a:graphic>
      </p:graphicFrame>
    </p:spTree>
    <p:extLst>
      <p:ext uri="{BB962C8B-B14F-4D97-AF65-F5344CB8AC3E}">
        <p14:creationId xmlns:p14="http://schemas.microsoft.com/office/powerpoint/2010/main" val="825780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3300"/>
            <a:ext cx="2558203" cy="757979"/>
          </a:xfrm>
          <a:prstGeom prst="rect">
            <a:avLst/>
          </a:prstGeom>
          <a:noFill/>
        </p:spPr>
      </p:pic>
      <p:graphicFrame>
        <p:nvGraphicFramePr>
          <p:cNvPr id="4" name="Table 3"/>
          <p:cNvGraphicFramePr>
            <a:graphicFrameLocks noGrp="1"/>
          </p:cNvGraphicFramePr>
          <p:nvPr>
            <p:extLst>
              <p:ext uri="{D42A27DB-BD31-4B8C-83A1-F6EECF244321}">
                <p14:modId xmlns:p14="http://schemas.microsoft.com/office/powerpoint/2010/main" val="3074087566"/>
              </p:ext>
            </p:extLst>
          </p:nvPr>
        </p:nvGraphicFramePr>
        <p:xfrm>
          <a:off x="552980" y="511918"/>
          <a:ext cx="11357843" cy="5708703"/>
        </p:xfrm>
        <a:graphic>
          <a:graphicData uri="http://schemas.openxmlformats.org/drawingml/2006/table">
            <a:tbl>
              <a:tblPr firstRow="1" bandRow="1">
                <a:tableStyleId>{5C22544A-7EE6-4342-B048-85BDC9FD1C3A}</a:tableStyleId>
              </a:tblPr>
              <a:tblGrid>
                <a:gridCol w="4099560">
                  <a:extLst>
                    <a:ext uri="{9D8B030D-6E8A-4147-A177-3AD203B41FA5}">
                      <a16:colId xmlns:a16="http://schemas.microsoft.com/office/drawing/2014/main" val="1476612229"/>
                    </a:ext>
                  </a:extLst>
                </a:gridCol>
                <a:gridCol w="1630694">
                  <a:extLst>
                    <a:ext uri="{9D8B030D-6E8A-4147-A177-3AD203B41FA5}">
                      <a16:colId xmlns:a16="http://schemas.microsoft.com/office/drawing/2014/main" val="2481066969"/>
                    </a:ext>
                  </a:extLst>
                </a:gridCol>
                <a:gridCol w="5627589">
                  <a:extLst>
                    <a:ext uri="{9D8B030D-6E8A-4147-A177-3AD203B41FA5}">
                      <a16:colId xmlns:a16="http://schemas.microsoft.com/office/drawing/2014/main" val="2815053959"/>
                    </a:ext>
                  </a:extLst>
                </a:gridCol>
              </a:tblGrid>
              <a:tr h="335105">
                <a:tc>
                  <a:txBody>
                    <a:bodyPr/>
                    <a:lstStyle/>
                    <a:p>
                      <a:pPr algn="ctr"/>
                      <a:r>
                        <a:rPr lang="en-US" sz="1500" dirty="0" err="1">
                          <a:solidFill>
                            <a:schemeClr val="tx1"/>
                          </a:solidFill>
                          <a:latin typeface="+mj-lt"/>
                        </a:rPr>
                        <a:t>Dokument</a:t>
                      </a:r>
                      <a:endParaRPr lang="en-US" sz="1500" dirty="0">
                        <a:solidFill>
                          <a:schemeClr val="tx1"/>
                        </a:solidFill>
                        <a:latin typeface="+mj-lt"/>
                      </a:endParaRPr>
                    </a:p>
                  </a:txBody>
                  <a:tcPr anchor="ctr"/>
                </a:tc>
                <a:tc>
                  <a:txBody>
                    <a:bodyPr/>
                    <a:lstStyle/>
                    <a:p>
                      <a:pPr algn="ctr"/>
                      <a:r>
                        <a:rPr lang="en-US" sz="1500" dirty="0" err="1">
                          <a:solidFill>
                            <a:schemeClr val="tx1"/>
                          </a:solidFill>
                          <a:latin typeface="+mj-lt"/>
                        </a:rPr>
                        <a:t>Obvezno</a:t>
                      </a:r>
                      <a:r>
                        <a:rPr lang="en-US" sz="1500" baseline="0" dirty="0">
                          <a:solidFill>
                            <a:schemeClr val="tx1"/>
                          </a:solidFill>
                          <a:latin typeface="+mj-lt"/>
                        </a:rPr>
                        <a:t> (da </a:t>
                      </a:r>
                      <a:r>
                        <a:rPr lang="en-US" sz="1500" baseline="0" dirty="0" err="1">
                          <a:solidFill>
                            <a:schemeClr val="tx1"/>
                          </a:solidFill>
                          <a:latin typeface="+mj-lt"/>
                        </a:rPr>
                        <a:t>ili</a:t>
                      </a:r>
                      <a:r>
                        <a:rPr lang="en-US" sz="1500" baseline="0" dirty="0">
                          <a:solidFill>
                            <a:schemeClr val="tx1"/>
                          </a:solidFill>
                          <a:latin typeface="+mj-lt"/>
                        </a:rPr>
                        <a:t> ne)</a:t>
                      </a:r>
                      <a:endParaRPr lang="en-US" sz="1500" dirty="0">
                        <a:solidFill>
                          <a:schemeClr val="tx1"/>
                        </a:solidFill>
                        <a:latin typeface="+mj-lt"/>
                      </a:endParaRPr>
                    </a:p>
                  </a:txBody>
                  <a:tcPr anchor="ctr"/>
                </a:tc>
                <a:tc>
                  <a:txBody>
                    <a:bodyPr/>
                    <a:lstStyle/>
                    <a:p>
                      <a:pPr algn="ctr"/>
                      <a:r>
                        <a:rPr lang="en-US" sz="1500" dirty="0" err="1">
                          <a:solidFill>
                            <a:schemeClr val="tx1"/>
                          </a:solidFill>
                          <a:latin typeface="+mj-lt"/>
                        </a:rPr>
                        <a:t>Referenca</a:t>
                      </a:r>
                      <a:endParaRPr lang="en-US" sz="1500" dirty="0">
                        <a:solidFill>
                          <a:schemeClr val="tx1"/>
                        </a:solidFill>
                        <a:latin typeface="+mj-lt"/>
                      </a:endParaRPr>
                    </a:p>
                  </a:txBody>
                  <a:tcPr anchor="ctr"/>
                </a:tc>
                <a:extLst>
                  <a:ext uri="{0D108BD9-81ED-4DB2-BD59-A6C34878D82A}">
                    <a16:rowId xmlns:a16="http://schemas.microsoft.com/office/drawing/2014/main" val="3401351572"/>
                  </a:ext>
                </a:extLst>
              </a:tr>
              <a:tr h="520167">
                <a:tc>
                  <a:txBody>
                    <a:bodyPr/>
                    <a:lstStyle/>
                    <a:p>
                      <a:r>
                        <a:rPr lang="en-US" sz="1500" b="0" dirty="0" err="1">
                          <a:solidFill>
                            <a:schemeClr val="tx1"/>
                          </a:solidFill>
                          <a:latin typeface="+mj-lt"/>
                        </a:rPr>
                        <a:t>Prijavni</a:t>
                      </a:r>
                      <a:r>
                        <a:rPr lang="en-US" sz="1500" b="0" baseline="0" dirty="0">
                          <a:solidFill>
                            <a:schemeClr val="tx1"/>
                          </a:solidFill>
                          <a:latin typeface="+mj-lt"/>
                        </a:rPr>
                        <a:t> </a:t>
                      </a:r>
                      <a:r>
                        <a:rPr lang="en-US" sz="1500" b="0" baseline="0" dirty="0" err="1">
                          <a:solidFill>
                            <a:schemeClr val="tx1"/>
                          </a:solidFill>
                          <a:latin typeface="+mj-lt"/>
                        </a:rPr>
                        <a:t>obrazac</a:t>
                      </a:r>
                      <a:endParaRPr lang="en-US" sz="1500" b="0" dirty="0">
                        <a:solidFill>
                          <a:schemeClr val="tx1"/>
                        </a:solidFill>
                        <a:latin typeface="+mj-lt"/>
                      </a:endParaRPr>
                    </a:p>
                  </a:txBody>
                  <a:tcPr/>
                </a:tc>
                <a:tc>
                  <a:txBody>
                    <a:bodyPr/>
                    <a:lstStyle/>
                    <a:p>
                      <a:pPr algn="ctr"/>
                      <a:r>
                        <a:rPr lang="en-US" sz="1500" dirty="0">
                          <a:latin typeface="+mj-lt"/>
                        </a:rPr>
                        <a:t>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err="1">
                          <a:solidFill>
                            <a:schemeClr val="tx1"/>
                          </a:solidFill>
                          <a:latin typeface="+mj-lt"/>
                          <a:ea typeface="+mn-ea"/>
                          <a:cs typeface="+mn-cs"/>
                        </a:rPr>
                        <a:t>Unos</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projektnog</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prijedloga</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vrši</a:t>
                      </a:r>
                      <a:r>
                        <a:rPr lang="en-US" sz="1500" b="0" i="0" u="none" strike="noStrike" kern="1200" baseline="0" dirty="0">
                          <a:solidFill>
                            <a:schemeClr val="tx1"/>
                          </a:solidFill>
                          <a:latin typeface="+mj-lt"/>
                          <a:ea typeface="+mn-ea"/>
                          <a:cs typeface="+mn-cs"/>
                        </a:rPr>
                        <a:t> se u </a:t>
                      </a:r>
                      <a:r>
                        <a:rPr lang="en-US" sz="1500" b="0" i="0" u="none" strike="noStrike" kern="1200" baseline="0" dirty="0" err="1">
                          <a:solidFill>
                            <a:schemeClr val="tx1"/>
                          </a:solidFill>
                          <a:latin typeface="+mj-lt"/>
                          <a:ea typeface="+mn-ea"/>
                          <a:cs typeface="+mn-cs"/>
                        </a:rPr>
                        <a:t>sustavu</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eNPOO</a:t>
                      </a:r>
                      <a:r>
                        <a:rPr lang="en-US" sz="1500" b="0" i="0" u="none" strike="noStrike" kern="1200" baseline="0" dirty="0">
                          <a:solidFill>
                            <a:schemeClr val="tx1"/>
                          </a:solidFill>
                          <a:latin typeface="+mj-lt"/>
                          <a:ea typeface="+mn-ea"/>
                          <a:cs typeface="+mn-cs"/>
                        </a:rPr>
                        <a:t>. U </a:t>
                      </a:r>
                      <a:r>
                        <a:rPr lang="en-US" sz="1500" b="0" i="0" u="none" strike="noStrike" kern="1200" baseline="0" dirty="0" err="1">
                          <a:solidFill>
                            <a:schemeClr val="tx1"/>
                          </a:solidFill>
                          <a:latin typeface="+mj-lt"/>
                          <a:ea typeface="+mn-ea"/>
                          <a:cs typeface="+mn-cs"/>
                        </a:rPr>
                        <a:t>sustav</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eNPOO</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moguće</a:t>
                      </a:r>
                      <a:r>
                        <a:rPr lang="en-US" sz="1500" b="0" i="0" u="none" strike="noStrike" kern="1200" baseline="0" dirty="0">
                          <a:solidFill>
                            <a:schemeClr val="tx1"/>
                          </a:solidFill>
                          <a:latin typeface="+mj-lt"/>
                          <a:ea typeface="+mn-ea"/>
                          <a:cs typeface="+mn-cs"/>
                        </a:rPr>
                        <a:t> je </a:t>
                      </a:r>
                      <a:r>
                        <a:rPr lang="en-US" sz="1500" b="0" i="0" u="none" strike="noStrike" kern="1200" baseline="0" dirty="0" err="1">
                          <a:solidFill>
                            <a:schemeClr val="tx1"/>
                          </a:solidFill>
                          <a:latin typeface="+mj-lt"/>
                          <a:ea typeface="+mn-ea"/>
                          <a:cs typeface="+mn-cs"/>
                        </a:rPr>
                        <a:t>dodati</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i</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dodatne</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dokaze</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uz</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Prijavni</a:t>
                      </a:r>
                      <a:r>
                        <a:rPr lang="en-US" sz="1500" b="0" i="0" u="none" strike="noStrike" kern="1200" baseline="0" dirty="0">
                          <a:solidFill>
                            <a:schemeClr val="tx1"/>
                          </a:solidFill>
                          <a:latin typeface="+mj-lt"/>
                          <a:ea typeface="+mn-ea"/>
                          <a:cs typeface="+mn-cs"/>
                        </a:rPr>
                        <a:t> </a:t>
                      </a:r>
                      <a:r>
                        <a:rPr lang="en-US" sz="1500" b="0" i="0" u="none" strike="noStrike" kern="1200" baseline="0" dirty="0" err="1">
                          <a:solidFill>
                            <a:schemeClr val="tx1"/>
                          </a:solidFill>
                          <a:latin typeface="+mj-lt"/>
                          <a:ea typeface="+mn-ea"/>
                          <a:cs typeface="+mn-cs"/>
                        </a:rPr>
                        <a:t>obrazac</a:t>
                      </a:r>
                      <a:r>
                        <a:rPr lang="en-US" sz="1500" b="0" i="0" u="none" strike="noStrike" kern="1200" baseline="0" dirty="0">
                          <a:solidFill>
                            <a:schemeClr val="tx1"/>
                          </a:solidFill>
                          <a:latin typeface="+mj-lt"/>
                          <a:ea typeface="+mn-ea"/>
                          <a:cs typeface="+mn-cs"/>
                        </a:rPr>
                        <a:t>. </a:t>
                      </a:r>
                      <a:endParaRPr lang="en-US" sz="1500" dirty="0">
                        <a:solidFill>
                          <a:schemeClr val="tx1"/>
                        </a:solidFill>
                        <a:latin typeface="+mj-lt"/>
                      </a:endParaRPr>
                    </a:p>
                  </a:txBody>
                  <a:tcPr/>
                </a:tc>
                <a:extLst>
                  <a:ext uri="{0D108BD9-81ED-4DB2-BD59-A6C34878D82A}">
                    <a16:rowId xmlns:a16="http://schemas.microsoft.com/office/drawing/2014/main" val="2429519371"/>
                  </a:ext>
                </a:extLst>
              </a:tr>
              <a:tr h="269833">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0" u="none" strike="noStrike" kern="1200" baseline="0" dirty="0">
                          <a:solidFill>
                            <a:schemeClr val="tx1"/>
                          </a:solidFill>
                          <a:latin typeface="+mj-lt"/>
                          <a:ea typeface="+mn-ea"/>
                          <a:cs typeface="+mn-cs"/>
                        </a:rPr>
                        <a:t>DODATNI DOKAZI UZ PRIJAVNI OBRAZAC KOJI SE DOSTAVLJAJU PUTEM SUSTAVA </a:t>
                      </a:r>
                      <a:r>
                        <a:rPr lang="en-US" sz="1500" b="1" i="0" u="none" strike="noStrike" kern="1200" baseline="0" err="1">
                          <a:solidFill>
                            <a:schemeClr val="tx1"/>
                          </a:solidFill>
                          <a:latin typeface="+mj-lt"/>
                          <a:ea typeface="+mn-ea"/>
                          <a:cs typeface="+mn-cs"/>
                        </a:rPr>
                        <a:t>eNPOO</a:t>
                      </a:r>
                      <a:r>
                        <a:rPr lang="en-US" sz="1500" b="1" i="0" u="none" strike="noStrike" kern="1200" baseline="0">
                          <a:solidFill>
                            <a:schemeClr val="tx1"/>
                          </a:solidFill>
                          <a:latin typeface="+mj-lt"/>
                          <a:ea typeface="+mn-ea"/>
                          <a:cs typeface="+mn-cs"/>
                        </a:rPr>
                        <a:t> </a:t>
                      </a:r>
                      <a:endParaRPr lang="en-US" sz="1500" b="1" i="0" u="none" strike="noStrike" kern="1200" baseline="0" dirty="0">
                        <a:solidFill>
                          <a:schemeClr val="tx1"/>
                        </a:solidFill>
                        <a:latin typeface="+mj-lt"/>
                        <a:ea typeface="+mn-ea"/>
                        <a:cs typeface="+mn-cs"/>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26470585"/>
                  </a:ext>
                </a:extLst>
              </a:tr>
              <a:tr h="3807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a:solidFill>
                            <a:schemeClr val="dk1"/>
                          </a:solidFill>
                          <a:latin typeface="+mj-lt"/>
                          <a:ea typeface="+mn-ea"/>
                          <a:cs typeface="+mn-cs"/>
                        </a:rPr>
                        <a:t>Izjava Prijavitelja </a:t>
                      </a:r>
                      <a:endParaRPr lang="en-US" sz="1500" b="0">
                        <a:latin typeface="+mj-lt"/>
                      </a:endParaRPr>
                    </a:p>
                  </a:txBody>
                  <a:tcPr/>
                </a:tc>
                <a:tc>
                  <a:txBody>
                    <a:bodyPr/>
                    <a:lstStyle/>
                    <a:p>
                      <a:pPr algn="ctr"/>
                      <a:r>
                        <a:rPr lang="en-US" sz="1500" dirty="0">
                          <a:latin typeface="+mj-lt"/>
                        </a:rPr>
                        <a:t>da</a:t>
                      </a:r>
                      <a:endParaRPr lang="hr-HR" sz="15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err="1">
                          <a:solidFill>
                            <a:schemeClr val="dk1"/>
                          </a:solidFill>
                          <a:latin typeface="+mj-lt"/>
                          <a:ea typeface="+mn-ea"/>
                          <a:cs typeface="+mn-cs"/>
                        </a:rPr>
                        <a:t>Obrazac</a:t>
                      </a:r>
                      <a:r>
                        <a:rPr lang="en-US" sz="1500" b="0" i="0" u="none" strike="noStrike" kern="1200" baseline="0" dirty="0">
                          <a:solidFill>
                            <a:schemeClr val="dk1"/>
                          </a:solidFill>
                          <a:latin typeface="+mj-lt"/>
                          <a:ea typeface="+mn-ea"/>
                          <a:cs typeface="+mn-cs"/>
                        </a:rPr>
                        <a:t> 2. 	</a:t>
                      </a:r>
                      <a:endParaRPr lang="en-US" sz="1500" dirty="0">
                        <a:latin typeface="+mj-lt"/>
                      </a:endParaRPr>
                    </a:p>
                  </a:txBody>
                  <a:tcPr/>
                </a:tc>
                <a:extLst>
                  <a:ext uri="{0D108BD9-81ED-4DB2-BD59-A6C34878D82A}">
                    <a16:rowId xmlns:a16="http://schemas.microsoft.com/office/drawing/2014/main" val="1047614104"/>
                  </a:ext>
                </a:extLst>
              </a:tr>
              <a:tr h="370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u="none" strike="noStrike" kern="1200" baseline="0" dirty="0" err="1">
                          <a:solidFill>
                            <a:schemeClr val="dk1"/>
                          </a:solidFill>
                          <a:latin typeface="+mj-lt"/>
                          <a:ea typeface="+mn-ea"/>
                          <a:cs typeface="+mn-cs"/>
                        </a:rPr>
                        <a:t>Izjava</a:t>
                      </a:r>
                      <a:r>
                        <a:rPr lang="en-US" sz="1500" b="0" i="0" u="none" strike="noStrike" kern="1200" baseline="0" dirty="0">
                          <a:solidFill>
                            <a:schemeClr val="dk1"/>
                          </a:solidFill>
                          <a:latin typeface="+mj-lt"/>
                          <a:ea typeface="+mn-ea"/>
                          <a:cs typeface="+mn-cs"/>
                        </a:rPr>
                        <a:t> o </a:t>
                      </a:r>
                      <a:r>
                        <a:rPr lang="en-US" sz="1500" b="0" i="0" u="none" strike="noStrike" kern="1200" baseline="0" dirty="0" err="1">
                          <a:solidFill>
                            <a:schemeClr val="dk1"/>
                          </a:solidFill>
                          <a:latin typeface="+mj-lt"/>
                          <a:ea typeface="+mn-ea"/>
                          <a:cs typeface="+mn-cs"/>
                        </a:rPr>
                        <a:t>korištenim</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potporama</a:t>
                      </a:r>
                      <a:endParaRPr lang="en-US" sz="1500" b="0" dirty="0">
                        <a:latin typeface="+mj-lt"/>
                      </a:endParaRPr>
                    </a:p>
                  </a:txBody>
                  <a:tcPr/>
                </a:tc>
                <a:tc>
                  <a:txBody>
                    <a:bodyPr/>
                    <a:lstStyle/>
                    <a:p>
                      <a:pPr algn="ctr"/>
                      <a:r>
                        <a:rPr lang="en-US" sz="1500" dirty="0">
                          <a:latin typeface="+mj-lt"/>
                        </a:rPr>
                        <a:t>da</a:t>
                      </a:r>
                      <a:endParaRPr lang="hr-HR" sz="1500" dirty="0"/>
                    </a:p>
                  </a:txBody>
                  <a:tcPr/>
                </a:tc>
                <a:tc>
                  <a:txBody>
                    <a:bodyPr/>
                    <a:lstStyle/>
                    <a:p>
                      <a:pPr algn="ctr"/>
                      <a:r>
                        <a:rPr lang="en-US" sz="1500" dirty="0" err="1">
                          <a:latin typeface="+mj-lt"/>
                        </a:rPr>
                        <a:t>Obrazac</a:t>
                      </a:r>
                      <a:r>
                        <a:rPr lang="en-US" sz="1500" dirty="0">
                          <a:latin typeface="+mj-lt"/>
                        </a:rPr>
                        <a:t> 3.</a:t>
                      </a:r>
                    </a:p>
                  </a:txBody>
                  <a:tcPr/>
                </a:tc>
                <a:extLst>
                  <a:ext uri="{0D108BD9-81ED-4DB2-BD59-A6C34878D82A}">
                    <a16:rowId xmlns:a16="http://schemas.microsoft.com/office/drawing/2014/main" val="2157745255"/>
                  </a:ext>
                </a:extLst>
              </a:tr>
              <a:tr h="342093">
                <a:tc>
                  <a:txBody>
                    <a:bodyPr/>
                    <a:lstStyle/>
                    <a:p>
                      <a:r>
                        <a:rPr lang="en-US" sz="1500" b="0" dirty="0" err="1">
                          <a:latin typeface="+mj-lt"/>
                        </a:rPr>
                        <a:t>Skupna</a:t>
                      </a:r>
                      <a:r>
                        <a:rPr lang="en-US" sz="1500" b="0" dirty="0">
                          <a:latin typeface="+mj-lt"/>
                        </a:rPr>
                        <a:t> </a:t>
                      </a:r>
                      <a:r>
                        <a:rPr lang="en-US" sz="1500" b="0" dirty="0" err="1">
                          <a:latin typeface="+mj-lt"/>
                        </a:rPr>
                        <a:t>izjava</a:t>
                      </a:r>
                      <a:endParaRPr lang="en-US" sz="1500" b="0" dirty="0">
                        <a:latin typeface="+mj-lt"/>
                      </a:endParaRPr>
                    </a:p>
                  </a:txBody>
                  <a:tcPr/>
                </a:tc>
                <a:tc>
                  <a:txBody>
                    <a:bodyPr/>
                    <a:lstStyle/>
                    <a:p>
                      <a:pPr algn="ctr"/>
                      <a:r>
                        <a:rPr lang="en-US" sz="1500" dirty="0">
                          <a:latin typeface="+mj-lt"/>
                        </a:rPr>
                        <a:t>da</a:t>
                      </a:r>
                      <a:endParaRPr lang="hr-HR" sz="1500" dirty="0"/>
                    </a:p>
                  </a:txBody>
                  <a:tcPr/>
                </a:tc>
                <a:tc>
                  <a:txBody>
                    <a:bodyPr/>
                    <a:lstStyle/>
                    <a:p>
                      <a:pPr algn="ctr"/>
                      <a:r>
                        <a:rPr lang="en-US" sz="1500" dirty="0" err="1">
                          <a:latin typeface="+mj-lt"/>
                        </a:rPr>
                        <a:t>Obrazac</a:t>
                      </a:r>
                      <a:r>
                        <a:rPr lang="en-US" sz="1500" dirty="0">
                          <a:latin typeface="+mj-lt"/>
                        </a:rPr>
                        <a:t> 4. (s </a:t>
                      </a:r>
                      <a:r>
                        <a:rPr lang="en-US" sz="1500" dirty="0" err="1">
                          <a:latin typeface="+mj-lt"/>
                        </a:rPr>
                        <a:t>podacima</a:t>
                      </a:r>
                      <a:r>
                        <a:rPr lang="en-US" sz="1500" dirty="0">
                          <a:latin typeface="+mj-lt"/>
                        </a:rPr>
                        <a:t> za </a:t>
                      </a:r>
                      <a:r>
                        <a:rPr lang="en-US" sz="1500" dirty="0" err="1">
                          <a:latin typeface="+mj-lt"/>
                        </a:rPr>
                        <a:t>godinu</a:t>
                      </a:r>
                      <a:r>
                        <a:rPr lang="en-US" sz="1500" dirty="0">
                          <a:latin typeface="+mj-lt"/>
                        </a:rPr>
                        <a:t> </a:t>
                      </a:r>
                      <a:r>
                        <a:rPr lang="en-US" sz="1500" dirty="0" err="1">
                          <a:latin typeface="+mj-lt"/>
                        </a:rPr>
                        <a:t>koja</a:t>
                      </a:r>
                      <a:r>
                        <a:rPr lang="en-US" sz="1500" dirty="0">
                          <a:latin typeface="+mj-lt"/>
                        </a:rPr>
                        <a:t> </a:t>
                      </a:r>
                      <a:r>
                        <a:rPr lang="en-US" sz="1500" dirty="0" err="1">
                          <a:latin typeface="+mj-lt"/>
                        </a:rPr>
                        <a:t>prethodi</a:t>
                      </a:r>
                      <a:r>
                        <a:rPr lang="en-US" sz="1500" dirty="0">
                          <a:latin typeface="+mj-lt"/>
                        </a:rPr>
                        <a:t> </a:t>
                      </a:r>
                      <a:r>
                        <a:rPr lang="en-US" sz="1500" dirty="0" err="1">
                          <a:latin typeface="+mj-lt"/>
                        </a:rPr>
                        <a:t>godini</a:t>
                      </a:r>
                      <a:r>
                        <a:rPr lang="en-US" sz="1500" dirty="0">
                          <a:latin typeface="+mj-lt"/>
                        </a:rPr>
                        <a:t> </a:t>
                      </a:r>
                      <a:r>
                        <a:rPr lang="en-US" sz="1500" dirty="0" err="1">
                          <a:latin typeface="+mj-lt"/>
                        </a:rPr>
                        <a:t>predaje</a:t>
                      </a:r>
                      <a:r>
                        <a:rPr lang="en-US" sz="1500" dirty="0">
                          <a:latin typeface="+mj-lt"/>
                        </a:rPr>
                        <a:t>)</a:t>
                      </a:r>
                    </a:p>
                  </a:txBody>
                  <a:tcPr/>
                </a:tc>
                <a:extLst>
                  <a:ext uri="{0D108BD9-81ED-4DB2-BD59-A6C34878D82A}">
                    <a16:rowId xmlns:a16="http://schemas.microsoft.com/office/drawing/2014/main" val="3838514712"/>
                  </a:ext>
                </a:extLst>
              </a:tr>
              <a:tr h="299251">
                <a:tc>
                  <a:txBody>
                    <a:bodyPr/>
                    <a:lstStyle/>
                    <a:p>
                      <a:pPr algn="just">
                        <a:lnSpc>
                          <a:spcPct val="115000"/>
                        </a:lnSpc>
                        <a:spcAft>
                          <a:spcPts val="1000"/>
                        </a:spcAft>
                      </a:pPr>
                      <a:r>
                        <a:rPr lang="hr-HR" sz="1500" b="0" kern="1200" dirty="0">
                          <a:solidFill>
                            <a:schemeClr val="dk1"/>
                          </a:solidFill>
                          <a:latin typeface="+mj-lt"/>
                          <a:ea typeface="+mn-ea"/>
                          <a:cs typeface="+mn-cs"/>
                        </a:rPr>
                        <a:t>Izjava pružatelja usluge</a:t>
                      </a:r>
                      <a:endParaRPr lang="en-GB" sz="1500" b="0" kern="1200" dirty="0">
                        <a:solidFill>
                          <a:schemeClr val="dk1"/>
                        </a:solidFill>
                        <a:latin typeface="+mj-lt"/>
                        <a:ea typeface="+mn-ea"/>
                        <a:cs typeface="+mn-cs"/>
                      </a:endParaRPr>
                    </a:p>
                  </a:txBody>
                  <a:tcPr marL="68580" marR="68580" marT="0" marB="0" anchor="ctr"/>
                </a:tc>
                <a:tc>
                  <a:txBody>
                    <a:bodyPr/>
                    <a:lstStyle/>
                    <a:p>
                      <a:pPr algn="ctr">
                        <a:lnSpc>
                          <a:spcPct val="115000"/>
                        </a:lnSpc>
                        <a:spcAft>
                          <a:spcPts val="1000"/>
                        </a:spcAft>
                      </a:pPr>
                      <a:r>
                        <a:rPr lang="en-GB" sz="1500" b="0" kern="1200" dirty="0">
                          <a:solidFill>
                            <a:schemeClr val="dk1"/>
                          </a:solidFill>
                          <a:latin typeface="+mj-lt"/>
                          <a:ea typeface="+mn-ea"/>
                          <a:cs typeface="+mn-cs"/>
                        </a:rPr>
                        <a:t>d</a:t>
                      </a:r>
                      <a:r>
                        <a:rPr lang="hr-HR" sz="1500" b="0" kern="1200" dirty="0">
                          <a:solidFill>
                            <a:schemeClr val="dk1"/>
                          </a:solidFill>
                          <a:latin typeface="+mj-lt"/>
                          <a:ea typeface="+mn-ea"/>
                          <a:cs typeface="+mn-cs"/>
                        </a:rPr>
                        <a:t>a</a:t>
                      </a:r>
                      <a:endParaRPr lang="en-GB" sz="1500" b="0" kern="1200" dirty="0">
                        <a:solidFill>
                          <a:schemeClr val="dk1"/>
                        </a:solidFill>
                        <a:latin typeface="+mj-lt"/>
                        <a:ea typeface="+mn-ea"/>
                        <a:cs typeface="+mn-cs"/>
                      </a:endParaRPr>
                    </a:p>
                  </a:txBody>
                  <a:tcPr marL="68580" marR="68580" marT="0" marB="0" anchor="ctr"/>
                </a:tc>
                <a:tc>
                  <a:txBody>
                    <a:bodyPr/>
                    <a:lstStyle/>
                    <a:p>
                      <a:pPr algn="ctr">
                        <a:lnSpc>
                          <a:spcPct val="115000"/>
                        </a:lnSpc>
                        <a:spcAft>
                          <a:spcPts val="1000"/>
                        </a:spcAft>
                      </a:pPr>
                      <a:r>
                        <a:rPr lang="hr-HR" sz="1500" b="0" kern="1200" dirty="0">
                          <a:solidFill>
                            <a:schemeClr val="dk1"/>
                          </a:solidFill>
                          <a:latin typeface="+mj-lt"/>
                          <a:ea typeface="+mn-ea"/>
                          <a:cs typeface="+mn-cs"/>
                        </a:rPr>
                        <a:t>Obrazac 5.</a:t>
                      </a:r>
                      <a:endParaRPr lang="en-GB" sz="1500" b="0" kern="1200" dirty="0">
                        <a:solidFill>
                          <a:schemeClr val="dk1"/>
                        </a:solidFill>
                        <a:latin typeface="+mj-lt"/>
                        <a:ea typeface="+mn-ea"/>
                        <a:cs typeface="+mn-cs"/>
                      </a:endParaRPr>
                    </a:p>
                  </a:txBody>
                  <a:tcPr marL="68580" marR="68580" marT="0" marB="0" anchor="ctr"/>
                </a:tc>
                <a:extLst>
                  <a:ext uri="{0D108BD9-81ED-4DB2-BD59-A6C34878D82A}">
                    <a16:rowId xmlns:a16="http://schemas.microsoft.com/office/drawing/2014/main" val="1596354848"/>
                  </a:ext>
                </a:extLst>
              </a:tr>
              <a:tr h="412469">
                <a:tc>
                  <a:txBody>
                    <a:bodyPr/>
                    <a:lstStyle/>
                    <a:p>
                      <a:pPr algn="l"/>
                      <a:r>
                        <a:rPr lang="en-US" sz="1500" b="0" dirty="0" err="1">
                          <a:latin typeface="+mj-lt"/>
                        </a:rPr>
                        <a:t>Predračun</a:t>
                      </a:r>
                      <a:r>
                        <a:rPr lang="en-US" sz="1500" b="0" dirty="0">
                          <a:latin typeface="+mj-lt"/>
                        </a:rPr>
                        <a:t> o </a:t>
                      </a:r>
                      <a:r>
                        <a:rPr lang="en-US" sz="1500" b="0" dirty="0" err="1">
                          <a:latin typeface="+mj-lt"/>
                        </a:rPr>
                        <a:t>pružanju</a:t>
                      </a:r>
                      <a:r>
                        <a:rPr lang="en-US" sz="1500" b="0" dirty="0">
                          <a:latin typeface="+mj-lt"/>
                        </a:rPr>
                        <a:t> </a:t>
                      </a:r>
                      <a:r>
                        <a:rPr lang="en-US" sz="1500" b="0" dirty="0" err="1">
                          <a:latin typeface="+mj-lt"/>
                        </a:rPr>
                        <a:t>usluge</a:t>
                      </a:r>
                      <a:endParaRPr lang="en-US" sz="1500" b="0" dirty="0">
                        <a:latin typeface="+mj-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500" b="0" kern="1200" dirty="0">
                          <a:solidFill>
                            <a:schemeClr val="dk1"/>
                          </a:solidFill>
                          <a:latin typeface="+mn-lt"/>
                          <a:ea typeface="+mn-ea"/>
                          <a:cs typeface="+mn-cs"/>
                        </a:rPr>
                        <a:t>d</a:t>
                      </a:r>
                      <a:r>
                        <a:rPr lang="hr-HR" sz="1500" b="0" kern="1200" dirty="0">
                          <a:solidFill>
                            <a:schemeClr val="dk1"/>
                          </a:solidFill>
                          <a:latin typeface="+mn-lt"/>
                          <a:ea typeface="+mn-ea"/>
                          <a:cs typeface="+mn-cs"/>
                        </a:rPr>
                        <a:t>a</a:t>
                      </a:r>
                      <a:endParaRPr lang="hr-HR" sz="1500" b="0" kern="1200" dirty="0">
                        <a:solidFill>
                          <a:schemeClr val="dk1"/>
                        </a:solidFill>
                        <a:latin typeface="+mj-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kern="1200" dirty="0" err="1">
                          <a:solidFill>
                            <a:schemeClr val="dk1"/>
                          </a:solidFill>
                          <a:latin typeface="+mj-lt"/>
                          <a:ea typeface="+mn-ea"/>
                          <a:cs typeface="+mn-cs"/>
                        </a:rPr>
                        <a:t>predračun</a:t>
                      </a:r>
                      <a:r>
                        <a:rPr lang="en-US" sz="1500" kern="1200" dirty="0">
                          <a:solidFill>
                            <a:schemeClr val="dk1"/>
                          </a:solidFill>
                          <a:latin typeface="+mj-lt"/>
                          <a:ea typeface="+mn-ea"/>
                          <a:cs typeface="+mn-cs"/>
                        </a:rPr>
                        <a:t> (</a:t>
                      </a:r>
                      <a:r>
                        <a:rPr lang="en-US" sz="1500" kern="1200" dirty="0" err="1">
                          <a:solidFill>
                            <a:schemeClr val="dk1"/>
                          </a:solidFill>
                          <a:latin typeface="+mj-lt"/>
                          <a:ea typeface="+mn-ea"/>
                          <a:cs typeface="+mn-cs"/>
                        </a:rPr>
                        <a:t>ponudu</a:t>
                      </a:r>
                      <a:r>
                        <a:rPr lang="en-US" sz="1500" kern="1200" dirty="0">
                          <a:solidFill>
                            <a:schemeClr val="dk1"/>
                          </a:solidFill>
                          <a:latin typeface="+mj-lt"/>
                          <a:ea typeface="+mn-ea"/>
                          <a:cs typeface="+mn-cs"/>
                        </a:rPr>
                        <a:t> / </a:t>
                      </a:r>
                      <a:r>
                        <a:rPr lang="en-US" sz="1500" kern="1200" dirty="0" err="1">
                          <a:solidFill>
                            <a:schemeClr val="dk1"/>
                          </a:solidFill>
                          <a:latin typeface="+mj-lt"/>
                          <a:ea typeface="+mn-ea"/>
                          <a:cs typeface="+mn-cs"/>
                        </a:rPr>
                        <a:t>predugovor</a:t>
                      </a:r>
                      <a:r>
                        <a:rPr lang="en-US" sz="1500" kern="1200" dirty="0">
                          <a:solidFill>
                            <a:schemeClr val="dk1"/>
                          </a:solidFill>
                          <a:latin typeface="+mj-lt"/>
                          <a:ea typeface="+mn-ea"/>
                          <a:cs typeface="+mn-cs"/>
                        </a:rPr>
                        <a:t>) </a:t>
                      </a:r>
                      <a:r>
                        <a:rPr lang="en-US" sz="1500" kern="1200" dirty="0" err="1">
                          <a:solidFill>
                            <a:schemeClr val="dk1"/>
                          </a:solidFill>
                          <a:latin typeface="+mj-lt"/>
                          <a:ea typeface="+mn-ea"/>
                          <a:cs typeface="+mn-cs"/>
                        </a:rPr>
                        <a:t>izdan</a:t>
                      </a:r>
                      <a:r>
                        <a:rPr lang="en-US" sz="1500" kern="1200" dirty="0">
                          <a:solidFill>
                            <a:schemeClr val="dk1"/>
                          </a:solidFill>
                          <a:latin typeface="+mj-lt"/>
                          <a:ea typeface="+mn-ea"/>
                          <a:cs typeface="+mn-cs"/>
                        </a:rPr>
                        <a:t> od </a:t>
                      </a:r>
                      <a:r>
                        <a:rPr lang="en-US" sz="1500" kern="1200" dirty="0" err="1">
                          <a:solidFill>
                            <a:schemeClr val="dk1"/>
                          </a:solidFill>
                          <a:latin typeface="+mj-lt"/>
                          <a:ea typeface="+mn-ea"/>
                          <a:cs typeface="+mn-cs"/>
                        </a:rPr>
                        <a:t>strane</a:t>
                      </a:r>
                      <a:r>
                        <a:rPr lang="en-US" sz="1500" kern="1200" dirty="0">
                          <a:solidFill>
                            <a:schemeClr val="dk1"/>
                          </a:solidFill>
                          <a:latin typeface="+mj-lt"/>
                          <a:ea typeface="+mn-ea"/>
                          <a:cs typeface="+mn-cs"/>
                        </a:rPr>
                        <a:t> </a:t>
                      </a:r>
                      <a:r>
                        <a:rPr lang="en-US" sz="1500" kern="1200" dirty="0" err="1">
                          <a:solidFill>
                            <a:schemeClr val="dk1"/>
                          </a:solidFill>
                          <a:latin typeface="+mj-lt"/>
                          <a:ea typeface="+mn-ea"/>
                          <a:cs typeface="+mn-cs"/>
                        </a:rPr>
                        <a:t>prihvatljivog</a:t>
                      </a:r>
                      <a:r>
                        <a:rPr lang="en-US" sz="1500" kern="1200" dirty="0">
                          <a:solidFill>
                            <a:schemeClr val="dk1"/>
                          </a:solidFill>
                          <a:latin typeface="+mj-lt"/>
                          <a:ea typeface="+mn-ea"/>
                          <a:cs typeface="+mn-cs"/>
                        </a:rPr>
                        <a:t> </a:t>
                      </a:r>
                      <a:r>
                        <a:rPr lang="en-US" sz="1500" kern="1200" dirty="0" err="1">
                          <a:solidFill>
                            <a:schemeClr val="dk1"/>
                          </a:solidFill>
                          <a:latin typeface="+mj-lt"/>
                          <a:ea typeface="+mn-ea"/>
                          <a:cs typeface="+mn-cs"/>
                        </a:rPr>
                        <a:t>pružatelja</a:t>
                      </a:r>
                      <a:r>
                        <a:rPr lang="en-US" sz="1500" kern="1200" dirty="0">
                          <a:solidFill>
                            <a:schemeClr val="dk1"/>
                          </a:solidFill>
                          <a:latin typeface="+mj-lt"/>
                          <a:ea typeface="+mn-ea"/>
                          <a:cs typeface="+mn-cs"/>
                        </a:rPr>
                        <a:t> </a:t>
                      </a:r>
                      <a:r>
                        <a:rPr lang="en-US" sz="1500" kern="1200" dirty="0" err="1">
                          <a:solidFill>
                            <a:schemeClr val="dk1"/>
                          </a:solidFill>
                          <a:latin typeface="+mj-lt"/>
                          <a:ea typeface="+mn-ea"/>
                          <a:cs typeface="+mn-cs"/>
                        </a:rPr>
                        <a:t>usluge</a:t>
                      </a:r>
                      <a:r>
                        <a:rPr lang="en-US" sz="1500" kern="1200" dirty="0">
                          <a:solidFill>
                            <a:schemeClr val="dk1"/>
                          </a:solidFill>
                          <a:latin typeface="+mj-lt"/>
                          <a:ea typeface="+mn-ea"/>
                          <a:cs typeface="+mn-cs"/>
                        </a:rPr>
                        <a:t> s </a:t>
                      </a:r>
                      <a:r>
                        <a:rPr lang="en-US" sz="1500" kern="1200" dirty="0" err="1">
                          <a:solidFill>
                            <a:schemeClr val="dk1"/>
                          </a:solidFill>
                          <a:latin typeface="+mj-lt"/>
                          <a:ea typeface="+mn-ea"/>
                          <a:cs typeface="+mn-cs"/>
                        </a:rPr>
                        <a:t>navedenim</a:t>
                      </a:r>
                      <a:r>
                        <a:rPr lang="en-US" sz="1500" kern="1200" dirty="0">
                          <a:solidFill>
                            <a:schemeClr val="dk1"/>
                          </a:solidFill>
                          <a:latin typeface="+mj-lt"/>
                          <a:ea typeface="+mn-ea"/>
                          <a:cs typeface="+mn-cs"/>
                        </a:rPr>
                        <a:t> </a:t>
                      </a:r>
                      <a:r>
                        <a:rPr lang="en-US" sz="1500" kern="1200" dirty="0" err="1">
                          <a:solidFill>
                            <a:schemeClr val="dk1"/>
                          </a:solidFill>
                          <a:latin typeface="+mj-lt"/>
                          <a:ea typeface="+mn-ea"/>
                          <a:cs typeface="+mn-cs"/>
                        </a:rPr>
                        <a:t>troškovima</a:t>
                      </a:r>
                      <a:r>
                        <a:rPr lang="en-US" sz="1500" kern="1200" dirty="0">
                          <a:solidFill>
                            <a:schemeClr val="dk1"/>
                          </a:solidFill>
                          <a:latin typeface="+mj-lt"/>
                          <a:ea typeface="+mn-ea"/>
                          <a:cs typeface="+mn-cs"/>
                        </a:rPr>
                        <a:t> </a:t>
                      </a:r>
                      <a:r>
                        <a:rPr lang="en-US" sz="1500" kern="1200" dirty="0" err="1">
                          <a:solidFill>
                            <a:schemeClr val="dk1"/>
                          </a:solidFill>
                          <a:latin typeface="+mj-lt"/>
                          <a:ea typeface="+mn-ea"/>
                          <a:cs typeface="+mn-cs"/>
                        </a:rPr>
                        <a:t>i</a:t>
                      </a:r>
                      <a:r>
                        <a:rPr lang="en-US" sz="1500" kern="1200" dirty="0">
                          <a:solidFill>
                            <a:schemeClr val="dk1"/>
                          </a:solidFill>
                          <a:latin typeface="+mj-lt"/>
                          <a:ea typeface="+mn-ea"/>
                          <a:cs typeface="+mn-cs"/>
                        </a:rPr>
                        <a:t> </a:t>
                      </a:r>
                      <a:r>
                        <a:rPr lang="en-US" sz="1500" kern="1200" dirty="0" err="1">
                          <a:solidFill>
                            <a:schemeClr val="dk1"/>
                          </a:solidFill>
                          <a:latin typeface="+mj-lt"/>
                          <a:ea typeface="+mn-ea"/>
                          <a:cs typeface="+mn-cs"/>
                        </a:rPr>
                        <a:t>aktivnostima</a:t>
                      </a:r>
                      <a:endParaRPr lang="en-US" sz="1500" kern="1200" dirty="0">
                        <a:solidFill>
                          <a:schemeClr val="dk1"/>
                        </a:solidFill>
                        <a:latin typeface="+mj-lt"/>
                        <a:ea typeface="+mn-ea"/>
                        <a:cs typeface="+mn-cs"/>
                      </a:endParaRPr>
                    </a:p>
                  </a:txBody>
                  <a:tcPr/>
                </a:tc>
                <a:extLst>
                  <a:ext uri="{0D108BD9-81ED-4DB2-BD59-A6C34878D82A}">
                    <a16:rowId xmlns:a16="http://schemas.microsoft.com/office/drawing/2014/main" val="1993326742"/>
                  </a:ext>
                </a:extLst>
              </a:tr>
              <a:tr h="508728">
                <a:tc>
                  <a:txBody>
                    <a:bodyPr/>
                    <a:lstStyle/>
                    <a:p>
                      <a:pPr algn="l"/>
                      <a:r>
                        <a:rPr lang="en-US" sz="1500" b="0" i="0" u="none" strike="noStrike" kern="1200" baseline="0" dirty="0" err="1">
                          <a:solidFill>
                            <a:schemeClr val="dk1"/>
                          </a:solidFill>
                          <a:latin typeface="+mj-lt"/>
                          <a:ea typeface="+mn-ea"/>
                          <a:cs typeface="+mn-cs"/>
                        </a:rPr>
                        <a:t>Izvod</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iz</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Registra</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stvarnih</a:t>
                      </a:r>
                      <a:r>
                        <a:rPr lang="en-US" sz="1500" b="0" i="0" u="none" strike="noStrike" kern="1200" baseline="0" dirty="0">
                          <a:solidFill>
                            <a:schemeClr val="dk1"/>
                          </a:solidFill>
                          <a:latin typeface="+mj-lt"/>
                          <a:ea typeface="+mn-ea"/>
                          <a:cs typeface="+mn-cs"/>
                        </a:rPr>
                        <a:t> </a:t>
                      </a:r>
                      <a:r>
                        <a:rPr lang="en-US" sz="1500" b="0" i="0" u="none" strike="noStrike" kern="1200" baseline="0" dirty="0" err="1">
                          <a:solidFill>
                            <a:schemeClr val="dk1"/>
                          </a:solidFill>
                          <a:latin typeface="+mj-lt"/>
                          <a:ea typeface="+mn-ea"/>
                          <a:cs typeface="+mn-cs"/>
                        </a:rPr>
                        <a:t>vlasnika</a:t>
                      </a:r>
                      <a:r>
                        <a:rPr lang="en-US" sz="1500" b="0" i="0" u="none" strike="noStrike" kern="1200" baseline="0" dirty="0">
                          <a:solidFill>
                            <a:schemeClr val="dk1"/>
                          </a:solidFill>
                          <a:latin typeface="+mj-lt"/>
                          <a:ea typeface="+mn-ea"/>
                          <a:cs typeface="+mn-cs"/>
                        </a:rPr>
                        <a:t> (za </a:t>
                      </a:r>
                      <a:r>
                        <a:rPr lang="en-US" sz="1500" b="0" i="0" u="none" strike="noStrike" kern="1200" baseline="0" dirty="0" err="1">
                          <a:solidFill>
                            <a:schemeClr val="dk1"/>
                          </a:solidFill>
                          <a:latin typeface="+mj-lt"/>
                          <a:ea typeface="+mn-ea"/>
                          <a:cs typeface="+mn-cs"/>
                        </a:rPr>
                        <a:t>prijavitelja</a:t>
                      </a:r>
                      <a:r>
                        <a:rPr lang="en-US" sz="1500" b="0" i="0" u="none" strike="noStrike" kern="1200" baseline="0" dirty="0">
                          <a:solidFill>
                            <a:schemeClr val="dk1"/>
                          </a:solidFill>
                          <a:latin typeface="+mj-lt"/>
                          <a:ea typeface="+mn-ea"/>
                          <a:cs typeface="+mn-cs"/>
                        </a:rPr>
                        <a:t>) </a:t>
                      </a:r>
                      <a:endParaRPr lang="en-US" sz="1500" b="0" dirty="0">
                        <a:latin typeface="+mj-lt"/>
                      </a:endParaRPr>
                    </a:p>
                  </a:txBody>
                  <a:tcPr anchor="ctr"/>
                </a:tc>
                <a:tc>
                  <a:txBody>
                    <a:bodyPr/>
                    <a:lstStyle/>
                    <a:p>
                      <a:r>
                        <a:rPr lang="en-US" sz="1500" dirty="0">
                          <a:latin typeface="+mj-lt"/>
                        </a:rPr>
                        <a:t>da</a:t>
                      </a:r>
                      <a:r>
                        <a:rPr lang="en-US" sz="1500" baseline="0" dirty="0">
                          <a:latin typeface="+mj-lt"/>
                        </a:rPr>
                        <a:t> (</a:t>
                      </a:r>
                      <a:r>
                        <a:rPr lang="en-US" sz="1500" baseline="0" dirty="0" err="1">
                          <a:latin typeface="+mj-lt"/>
                        </a:rPr>
                        <a:t>ako</a:t>
                      </a:r>
                      <a:r>
                        <a:rPr lang="en-US" sz="1500" baseline="0" dirty="0">
                          <a:latin typeface="+mj-lt"/>
                        </a:rPr>
                        <a:t> je </a:t>
                      </a:r>
                      <a:r>
                        <a:rPr lang="en-US" sz="1500" baseline="0" dirty="0" err="1">
                          <a:latin typeface="+mj-lt"/>
                        </a:rPr>
                        <a:t>primj</a:t>
                      </a:r>
                      <a:r>
                        <a:rPr lang="en-US" sz="1500" baseline="0" dirty="0">
                          <a:latin typeface="+mj-lt"/>
                        </a:rPr>
                        <a:t>.)</a:t>
                      </a:r>
                      <a:endParaRPr lang="hr-HR" sz="1500" dirty="0"/>
                    </a:p>
                  </a:txBody>
                  <a:tcPr/>
                </a:tc>
                <a:tc>
                  <a:txBody>
                    <a:bodyPr/>
                    <a:lstStyle/>
                    <a:p>
                      <a:pPr algn="ctr"/>
                      <a:r>
                        <a:rPr lang="pl-PL" sz="1500" dirty="0">
                          <a:latin typeface="+mj-lt"/>
                        </a:rPr>
                        <a:t>ne smije biti stariji od 10 kalendarskih dana </a:t>
                      </a:r>
                      <a:r>
                        <a:rPr lang="en-GB" sz="1500" dirty="0" err="1">
                          <a:latin typeface="+mj-lt"/>
                        </a:rPr>
                        <a:t>prije</a:t>
                      </a:r>
                      <a:r>
                        <a:rPr lang="pl-PL" sz="1500" dirty="0">
                          <a:latin typeface="+mj-lt"/>
                        </a:rPr>
                        <a:t> dana podnošenja projektnog prijedloga</a:t>
                      </a:r>
                      <a:endParaRPr lang="en-US" sz="1500" dirty="0">
                        <a:latin typeface="+mj-lt"/>
                      </a:endParaRPr>
                    </a:p>
                  </a:txBody>
                  <a:tcPr anchor="ctr"/>
                </a:tc>
                <a:extLst>
                  <a:ext uri="{0D108BD9-81ED-4DB2-BD59-A6C34878D82A}">
                    <a16:rowId xmlns:a16="http://schemas.microsoft.com/office/drawing/2014/main" val="1724575177"/>
                  </a:ext>
                </a:extLst>
              </a:tr>
              <a:tr h="551830">
                <a:tc>
                  <a:txBody>
                    <a:bodyPr/>
                    <a:lstStyle/>
                    <a:p>
                      <a:pPr algn="l"/>
                      <a:r>
                        <a:rPr lang="en-US" sz="1500" b="0" dirty="0">
                          <a:latin typeface="+mj-lt"/>
                        </a:rPr>
                        <a:t>BON2/SOL2 </a:t>
                      </a:r>
                    </a:p>
                  </a:txBody>
                  <a:tcPr anchor="ctr"/>
                </a:tc>
                <a:tc>
                  <a:txBody>
                    <a:bodyPr/>
                    <a:lstStyle/>
                    <a:p>
                      <a:pPr algn="ctr"/>
                      <a:r>
                        <a:rPr lang="hr-HR" sz="1500" dirty="0"/>
                        <a:t>da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500" dirty="0">
                          <a:latin typeface="+mj-lt"/>
                        </a:rPr>
                        <a:t>n</a:t>
                      </a:r>
                      <a:r>
                        <a:rPr lang="pl-PL" sz="1500" dirty="0">
                          <a:latin typeface="+mj-lt"/>
                        </a:rPr>
                        <a:t>e smije biti stariji od 5 kalendarskih dana prije dana podnošenja projektnog prijedloga</a:t>
                      </a:r>
                      <a:endParaRPr lang="en-US" sz="1500" dirty="0">
                        <a:latin typeface="+mj-lt"/>
                      </a:endParaRPr>
                    </a:p>
                  </a:txBody>
                  <a:tcPr anchor="ctr"/>
                </a:tc>
                <a:extLst>
                  <a:ext uri="{0D108BD9-81ED-4DB2-BD59-A6C34878D82A}">
                    <a16:rowId xmlns:a16="http://schemas.microsoft.com/office/drawing/2014/main" val="519091493"/>
                  </a:ext>
                </a:extLst>
              </a:tr>
              <a:tr h="484208">
                <a:tc>
                  <a:txBody>
                    <a:bodyPr/>
                    <a:lstStyle/>
                    <a:p>
                      <a:r>
                        <a:rPr lang="pl-PL" sz="1500" b="0" kern="1200" dirty="0">
                          <a:solidFill>
                            <a:schemeClr val="dk1"/>
                          </a:solidFill>
                          <a:latin typeface="+mj-lt"/>
                          <a:ea typeface="+mn-ea"/>
                          <a:cs typeface="+mn-cs"/>
                        </a:rPr>
                        <a:t>Elektronički zapis o radno pravnom statusu HZMO</a:t>
                      </a:r>
                    </a:p>
                    <a:p>
                      <a:r>
                        <a:rPr lang="pl-PL" sz="1500" b="0" kern="1200" dirty="0">
                          <a:solidFill>
                            <a:schemeClr val="dk1"/>
                          </a:solidFill>
                          <a:latin typeface="+mj-lt"/>
                          <a:ea typeface="+mn-ea"/>
                          <a:cs typeface="+mn-cs"/>
                        </a:rPr>
                        <a:t>ili</a:t>
                      </a:r>
                    </a:p>
                    <a:p>
                      <a:r>
                        <a:rPr lang="pl-PL" sz="1500" b="0" kern="1200" dirty="0">
                          <a:solidFill>
                            <a:schemeClr val="dk1"/>
                          </a:solidFill>
                          <a:latin typeface="+mj-lt"/>
                          <a:ea typeface="+mn-ea"/>
                          <a:cs typeface="+mn-cs"/>
                        </a:rPr>
                        <a:t>Obrazac JOPPD </a:t>
                      </a:r>
                      <a:endParaRPr lang="en-GB" dirty="0"/>
                    </a:p>
                  </a:txBody>
                  <a:tcPr/>
                </a:tc>
                <a:tc>
                  <a:txBody>
                    <a:bodyPr/>
                    <a:lstStyle/>
                    <a:p>
                      <a:pPr algn="ctr"/>
                      <a:r>
                        <a:rPr lang="hr-HR" sz="1500" kern="1200" dirty="0">
                          <a:solidFill>
                            <a:schemeClr val="dk1"/>
                          </a:solidFill>
                          <a:latin typeface="+mn-lt"/>
                          <a:ea typeface="+mn-ea"/>
                          <a:cs typeface="+mn-cs"/>
                        </a:rPr>
                        <a:t>Da </a:t>
                      </a:r>
                      <a:endParaRPr lang="en-GB" sz="1500" kern="1200" dirty="0">
                        <a:solidFill>
                          <a:schemeClr val="dk1"/>
                        </a:solidFill>
                        <a:latin typeface="+mn-lt"/>
                        <a:ea typeface="+mn-ea"/>
                        <a:cs typeface="+mn-cs"/>
                      </a:endParaRPr>
                    </a:p>
                    <a:p>
                      <a:pPr algn="ctr"/>
                      <a:r>
                        <a:rPr lang="hr-HR" sz="1500" kern="1200" dirty="0">
                          <a:solidFill>
                            <a:schemeClr val="dk1"/>
                          </a:solidFill>
                          <a:latin typeface="+mn-lt"/>
                          <a:ea typeface="+mn-ea"/>
                          <a:cs typeface="+mn-cs"/>
                        </a:rPr>
                        <a:t>(što je primjenjivo)</a:t>
                      </a:r>
                      <a:endParaRPr lang="en-GB" sz="1500" kern="1200" dirty="0">
                        <a:solidFill>
                          <a:schemeClr val="dk1"/>
                        </a:solidFill>
                        <a:latin typeface="+mn-lt"/>
                        <a:ea typeface="+mn-ea"/>
                        <a:cs typeface="+mn-cs"/>
                      </a:endParaRPr>
                    </a:p>
                  </a:txBody>
                  <a:tcPr/>
                </a:tc>
                <a:tc>
                  <a:txBody>
                    <a:bodyPr/>
                    <a:lstStyle/>
                    <a:p>
                      <a:r>
                        <a:rPr lang="en-GB" sz="1500" kern="1200" dirty="0" err="1">
                          <a:solidFill>
                            <a:schemeClr val="dk1"/>
                          </a:solidFill>
                          <a:latin typeface="+mj-lt"/>
                          <a:ea typeface="+mn-ea"/>
                          <a:cs typeface="+mn-cs"/>
                        </a:rPr>
                        <a:t>Elektronički</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zapis</a:t>
                      </a:r>
                      <a:r>
                        <a:rPr lang="en-GB" sz="1500" kern="1200" dirty="0">
                          <a:solidFill>
                            <a:schemeClr val="dk1"/>
                          </a:solidFill>
                          <a:latin typeface="+mj-lt"/>
                          <a:ea typeface="+mn-ea"/>
                          <a:cs typeface="+mn-cs"/>
                        </a:rPr>
                        <a:t> o </a:t>
                      </a:r>
                      <a:r>
                        <a:rPr lang="en-GB" sz="1500" kern="1200" dirty="0" err="1">
                          <a:solidFill>
                            <a:schemeClr val="dk1"/>
                          </a:solidFill>
                          <a:latin typeface="+mj-lt"/>
                          <a:ea typeface="+mn-ea"/>
                          <a:cs typeface="+mn-cs"/>
                        </a:rPr>
                        <a:t>radno</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pravnom</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statusu</a:t>
                      </a:r>
                      <a:r>
                        <a:rPr lang="en-GB" sz="1500" kern="1200" dirty="0">
                          <a:solidFill>
                            <a:schemeClr val="dk1"/>
                          </a:solidFill>
                          <a:latin typeface="+mj-lt"/>
                          <a:ea typeface="+mn-ea"/>
                          <a:cs typeface="+mn-cs"/>
                        </a:rPr>
                        <a:t> za </a:t>
                      </a:r>
                      <a:r>
                        <a:rPr lang="en-GB" sz="1500" kern="1200" dirty="0" err="1">
                          <a:solidFill>
                            <a:schemeClr val="dk1"/>
                          </a:solidFill>
                          <a:latin typeface="+mj-lt"/>
                          <a:ea typeface="+mn-ea"/>
                          <a:cs typeface="+mn-cs"/>
                        </a:rPr>
                        <a:t>prijavitelje</a:t>
                      </a:r>
                      <a:r>
                        <a:rPr lang="en-GB" sz="1500" kern="1200" dirty="0">
                          <a:solidFill>
                            <a:schemeClr val="dk1"/>
                          </a:solidFill>
                          <a:latin typeface="+mj-lt"/>
                          <a:ea typeface="+mn-ea"/>
                          <a:cs typeface="+mn-cs"/>
                        </a:rPr>
                        <a:t> koji </a:t>
                      </a:r>
                      <a:r>
                        <a:rPr lang="en-GB" sz="1500" kern="1200" dirty="0" err="1">
                          <a:solidFill>
                            <a:schemeClr val="dk1"/>
                          </a:solidFill>
                          <a:latin typeface="+mj-lt"/>
                          <a:ea typeface="+mn-ea"/>
                          <a:cs typeface="+mn-cs"/>
                        </a:rPr>
                        <a:t>vode</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poslovne</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knjige</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i</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evidencije</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sukladno</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Zakonu</a:t>
                      </a:r>
                      <a:r>
                        <a:rPr lang="en-GB" sz="1500" kern="1200" dirty="0">
                          <a:solidFill>
                            <a:schemeClr val="dk1"/>
                          </a:solidFill>
                          <a:latin typeface="+mj-lt"/>
                          <a:ea typeface="+mn-ea"/>
                          <a:cs typeface="+mn-cs"/>
                        </a:rPr>
                        <a:t> o </a:t>
                      </a:r>
                      <a:r>
                        <a:rPr lang="en-GB" sz="1500" kern="1200" dirty="0" err="1">
                          <a:solidFill>
                            <a:schemeClr val="dk1"/>
                          </a:solidFill>
                          <a:latin typeface="+mj-lt"/>
                          <a:ea typeface="+mn-ea"/>
                          <a:cs typeface="+mn-cs"/>
                        </a:rPr>
                        <a:t>porezu</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na</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dohodak</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kao</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dokaz</a:t>
                      </a:r>
                      <a:r>
                        <a:rPr lang="en-GB" sz="1500" kern="1200" dirty="0">
                          <a:solidFill>
                            <a:schemeClr val="dk1"/>
                          </a:solidFill>
                          <a:latin typeface="+mj-lt"/>
                          <a:ea typeface="+mn-ea"/>
                          <a:cs typeface="+mn-cs"/>
                        </a:rPr>
                        <a:t> da </a:t>
                      </a:r>
                      <a:r>
                        <a:rPr lang="en-GB" sz="1500" kern="1200" dirty="0" err="1">
                          <a:solidFill>
                            <a:schemeClr val="dk1"/>
                          </a:solidFill>
                          <a:latin typeface="+mj-lt"/>
                          <a:ea typeface="+mn-ea"/>
                          <a:cs typeface="+mn-cs"/>
                        </a:rPr>
                        <a:t>su</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zaposleni</a:t>
                      </a:r>
                      <a:r>
                        <a:rPr lang="en-GB" sz="1500" kern="1200" dirty="0">
                          <a:solidFill>
                            <a:schemeClr val="dk1"/>
                          </a:solidFill>
                          <a:latin typeface="+mj-lt"/>
                          <a:ea typeface="+mn-ea"/>
                          <a:cs typeface="+mn-cs"/>
                        </a:rPr>
                        <a:t> u </a:t>
                      </a:r>
                      <a:r>
                        <a:rPr lang="en-GB" sz="1500" kern="1200" dirty="0" err="1">
                          <a:solidFill>
                            <a:schemeClr val="dk1"/>
                          </a:solidFill>
                          <a:latin typeface="+mj-lt"/>
                          <a:ea typeface="+mn-ea"/>
                          <a:cs typeface="+mn-cs"/>
                        </a:rPr>
                        <a:t>obrtu</a:t>
                      </a:r>
                      <a:r>
                        <a:rPr lang="en-GB" sz="1500" kern="1200" dirty="0">
                          <a:solidFill>
                            <a:schemeClr val="dk1"/>
                          </a:solidFill>
                          <a:latin typeface="+mj-lt"/>
                          <a:ea typeface="+mn-ea"/>
                          <a:cs typeface="+mn-cs"/>
                        </a:rPr>
                        <a:t> </a:t>
                      </a:r>
                    </a:p>
                    <a:p>
                      <a:r>
                        <a:rPr lang="en-GB" sz="1500" kern="1200" dirty="0" err="1">
                          <a:solidFill>
                            <a:schemeClr val="dk1"/>
                          </a:solidFill>
                          <a:latin typeface="+mj-lt"/>
                          <a:ea typeface="+mn-ea"/>
                          <a:cs typeface="+mn-cs"/>
                        </a:rPr>
                        <a:t>ili</a:t>
                      </a:r>
                      <a:endParaRPr lang="en-GB" sz="1500" kern="1200" dirty="0">
                        <a:solidFill>
                          <a:schemeClr val="dk1"/>
                        </a:solidFill>
                        <a:latin typeface="+mj-lt"/>
                        <a:ea typeface="+mn-ea"/>
                        <a:cs typeface="+mn-cs"/>
                      </a:endParaRPr>
                    </a:p>
                    <a:p>
                      <a:r>
                        <a:rPr lang="en-GB" sz="1500" kern="1200" dirty="0" err="1">
                          <a:solidFill>
                            <a:schemeClr val="dk1"/>
                          </a:solidFill>
                          <a:latin typeface="+mj-lt"/>
                          <a:ea typeface="+mn-ea"/>
                          <a:cs typeface="+mn-cs"/>
                        </a:rPr>
                        <a:t>Ispis</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objedinjenog</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obrasca</a:t>
                      </a:r>
                      <a:r>
                        <a:rPr lang="en-GB" sz="1500" kern="1200" dirty="0">
                          <a:solidFill>
                            <a:schemeClr val="dk1"/>
                          </a:solidFill>
                          <a:latin typeface="+mj-lt"/>
                          <a:ea typeface="+mn-ea"/>
                          <a:cs typeface="+mn-cs"/>
                        </a:rPr>
                        <a:t> JOPPD koji </a:t>
                      </a:r>
                      <a:r>
                        <a:rPr lang="en-GB" sz="1500" kern="1200" dirty="0" err="1">
                          <a:solidFill>
                            <a:schemeClr val="dk1"/>
                          </a:solidFill>
                          <a:latin typeface="+mj-lt"/>
                          <a:ea typeface="+mn-ea"/>
                          <a:cs typeface="+mn-cs"/>
                        </a:rPr>
                        <a:t>nije</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stariji</a:t>
                      </a:r>
                      <a:r>
                        <a:rPr lang="en-GB" sz="1500" kern="1200" dirty="0">
                          <a:solidFill>
                            <a:schemeClr val="dk1"/>
                          </a:solidFill>
                          <a:latin typeface="+mj-lt"/>
                          <a:ea typeface="+mn-ea"/>
                          <a:cs typeface="+mn-cs"/>
                        </a:rPr>
                        <a:t> od 45 </a:t>
                      </a:r>
                      <a:r>
                        <a:rPr lang="en-GB" sz="1500" kern="1200" dirty="0" err="1">
                          <a:solidFill>
                            <a:schemeClr val="dk1"/>
                          </a:solidFill>
                          <a:latin typeface="+mj-lt"/>
                          <a:ea typeface="+mn-ea"/>
                          <a:cs typeface="+mn-cs"/>
                        </a:rPr>
                        <a:t>kalendarskih</a:t>
                      </a:r>
                      <a:r>
                        <a:rPr lang="en-GB" sz="1500" kern="1200" dirty="0">
                          <a:solidFill>
                            <a:schemeClr val="dk1"/>
                          </a:solidFill>
                          <a:latin typeface="+mj-lt"/>
                          <a:ea typeface="+mn-ea"/>
                          <a:cs typeface="+mn-cs"/>
                        </a:rPr>
                        <a:t> dana </a:t>
                      </a:r>
                      <a:r>
                        <a:rPr lang="en-GB" sz="1500" kern="1200" dirty="0" err="1">
                          <a:solidFill>
                            <a:schemeClr val="dk1"/>
                          </a:solidFill>
                          <a:latin typeface="+mj-lt"/>
                          <a:ea typeface="+mn-ea"/>
                          <a:cs typeface="+mn-cs"/>
                        </a:rPr>
                        <a:t>prije</a:t>
                      </a:r>
                      <a:r>
                        <a:rPr lang="en-GB" sz="1500" kern="1200" dirty="0">
                          <a:solidFill>
                            <a:schemeClr val="dk1"/>
                          </a:solidFill>
                          <a:latin typeface="+mj-lt"/>
                          <a:ea typeface="+mn-ea"/>
                          <a:cs typeface="+mn-cs"/>
                        </a:rPr>
                        <a:t> dana </a:t>
                      </a:r>
                      <a:r>
                        <a:rPr lang="en-GB" sz="1500" kern="1200" dirty="0" err="1">
                          <a:solidFill>
                            <a:schemeClr val="dk1"/>
                          </a:solidFill>
                          <a:latin typeface="+mj-lt"/>
                          <a:ea typeface="+mn-ea"/>
                          <a:cs typeface="+mn-cs"/>
                        </a:rPr>
                        <a:t>predaje</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projektnog</a:t>
                      </a:r>
                      <a:r>
                        <a:rPr lang="en-GB" sz="1500" kern="1200" dirty="0">
                          <a:solidFill>
                            <a:schemeClr val="dk1"/>
                          </a:solidFill>
                          <a:latin typeface="+mj-lt"/>
                          <a:ea typeface="+mn-ea"/>
                          <a:cs typeface="+mn-cs"/>
                        </a:rPr>
                        <a:t> </a:t>
                      </a:r>
                      <a:r>
                        <a:rPr lang="en-GB" sz="1500" kern="1200" dirty="0" err="1">
                          <a:solidFill>
                            <a:schemeClr val="dk1"/>
                          </a:solidFill>
                          <a:latin typeface="+mj-lt"/>
                          <a:ea typeface="+mn-ea"/>
                          <a:cs typeface="+mn-cs"/>
                        </a:rPr>
                        <a:t>prijedloga</a:t>
                      </a:r>
                      <a:endParaRPr lang="en-GB" dirty="0"/>
                    </a:p>
                  </a:txBody>
                  <a:tcPr/>
                </a:tc>
                <a:extLst>
                  <a:ext uri="{0D108BD9-81ED-4DB2-BD59-A6C34878D82A}">
                    <a16:rowId xmlns:a16="http://schemas.microsoft.com/office/drawing/2014/main" val="2035183552"/>
                  </a:ext>
                </a:extLst>
              </a:tr>
            </a:tbl>
          </a:graphicData>
        </a:graphic>
      </p:graphicFrame>
      <p:sp>
        <p:nvSpPr>
          <p:cNvPr id="6" name="TextBox 5">
            <a:extLst>
              <a:ext uri="{FF2B5EF4-FFF2-40B4-BE49-F238E27FC236}">
                <a16:creationId xmlns:a16="http://schemas.microsoft.com/office/drawing/2014/main" id="{74969271-A14B-4F35-80D4-F2BB53285EA1}"/>
              </a:ext>
            </a:extLst>
          </p:cNvPr>
          <p:cNvSpPr txBox="1"/>
          <p:nvPr/>
        </p:nvSpPr>
        <p:spPr>
          <a:xfrm>
            <a:off x="552980" y="23653"/>
            <a:ext cx="1134309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DOKUMENTACIJA </a:t>
            </a:r>
          </a:p>
        </p:txBody>
      </p:sp>
      <p:pic>
        <p:nvPicPr>
          <p:cNvPr id="7" name="Slika 6">
            <a:extLst>
              <a:ext uri="{FF2B5EF4-FFF2-40B4-BE49-F238E27FC236}">
                <a16:creationId xmlns:a16="http://schemas.microsoft.com/office/drawing/2014/main" id="{42A5F033-ADF4-4D71-944A-64EE124B9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8048" y="6246702"/>
            <a:ext cx="2136479" cy="474773"/>
          </a:xfrm>
          <a:prstGeom prst="rect">
            <a:avLst/>
          </a:prstGeom>
        </p:spPr>
      </p:pic>
    </p:spTree>
    <p:extLst>
      <p:ext uri="{BB962C8B-B14F-4D97-AF65-F5344CB8AC3E}">
        <p14:creationId xmlns:p14="http://schemas.microsoft.com/office/powerpoint/2010/main" val="24106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186088" y="698127"/>
            <a:ext cx="11415562" cy="5416868"/>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r>
              <a:rPr lang="hr-HR" b="1" dirty="0">
                <a:latin typeface="+mj-lt"/>
              </a:rPr>
              <a:t>se sastoji od jedinstvene faze koja uključuje:</a:t>
            </a:r>
          </a:p>
          <a:p>
            <a:pPr algn="just">
              <a:spcAft>
                <a:spcPts val="600"/>
              </a:spcAft>
            </a:pPr>
            <a:r>
              <a:rPr lang="hr-HR" b="1" dirty="0">
                <a:latin typeface="+mj-lt"/>
              </a:rPr>
              <a:t>•</a:t>
            </a:r>
            <a:r>
              <a:rPr lang="en-GB" b="1" dirty="0">
                <a:latin typeface="+mj-lt"/>
              </a:rPr>
              <a:t> </a:t>
            </a:r>
            <a:r>
              <a:rPr lang="hr-HR" b="1" dirty="0">
                <a:latin typeface="+mj-lt"/>
              </a:rPr>
              <a:t>Administrativnu provjeru te provjeru prihvatljivosti prijavitelja, pružatelja usluga, projekta, aktivnosti i troškova </a:t>
            </a:r>
            <a:r>
              <a:rPr lang="hr-HR" dirty="0">
                <a:latin typeface="+mj-lt"/>
              </a:rPr>
              <a:t>(PT - HAMAG-BICRO)</a:t>
            </a:r>
          </a:p>
          <a:p>
            <a:pPr marL="358775" lvl="1" indent="-285750" algn="just">
              <a:spcAft>
                <a:spcPts val="600"/>
              </a:spcAft>
              <a:buFont typeface="Arial" panose="020B0604020202020204" pitchFamily="34" charset="0"/>
              <a:buChar char="•"/>
            </a:pPr>
            <a:r>
              <a:rPr lang="hr-HR" dirty="0">
                <a:latin typeface="Calibri Light" panose="020F0302020204030204" pitchFamily="34" charset="0"/>
                <a:cs typeface="Calibri Light" panose="020F0302020204030204" pitchFamily="34" charset="0"/>
              </a:rPr>
              <a:t>traje </a:t>
            </a:r>
            <a:r>
              <a:rPr lang="hr-HR" b="1" dirty="0">
                <a:latin typeface="Calibri Light" panose="020F0302020204030204" pitchFamily="34" charset="0"/>
                <a:cs typeface="Calibri Light" panose="020F0302020204030204" pitchFamily="34" charset="0"/>
              </a:rPr>
              <a:t>trideset (30) radnih dana </a:t>
            </a:r>
            <a:r>
              <a:rPr lang="hr-HR" dirty="0">
                <a:latin typeface="Calibri Light" panose="020F0302020204030204" pitchFamily="34" charset="0"/>
                <a:cs typeface="Calibri Light" panose="020F0302020204030204" pitchFamily="34" charset="0"/>
              </a:rPr>
              <a:t>za pojedini projektni prijedlog, računajući od prvog sljedećeg dana od dana isteka roka za podnošenje projektnih prijedloga.</a:t>
            </a:r>
          </a:p>
          <a:p>
            <a:pPr marL="358775" lvl="1" indent="-285750" algn="just">
              <a:spcAft>
                <a:spcPts val="600"/>
              </a:spcAft>
              <a:buFont typeface="Arial" panose="020B0604020202020204" pitchFamily="34" charset="0"/>
              <a:buChar char="•"/>
            </a:pPr>
            <a:r>
              <a:rPr lang="hr-HR" dirty="0">
                <a:latin typeface="Calibri Light" panose="020F0302020204030204" pitchFamily="34" charset="0"/>
                <a:cs typeface="Calibri Light" panose="020F0302020204030204" pitchFamily="34" charset="0"/>
              </a:rPr>
              <a:t>kod prvog odgovora „NE“ daljnja provjera kriterija se obustavlja te se projektni prijedlog isključuje iz postupka dodjele.</a:t>
            </a:r>
          </a:p>
          <a:p>
            <a:pPr marL="358775" lvl="1" indent="-285750" algn="just">
              <a:spcAft>
                <a:spcPts val="600"/>
              </a:spcAft>
              <a:buFont typeface="Arial" panose="020B0604020202020204" pitchFamily="34" charset="0"/>
              <a:buChar char="•"/>
            </a:pPr>
            <a:r>
              <a:rPr lang="hr-HR" dirty="0">
                <a:latin typeface="Calibri Light" panose="020F0302020204030204" pitchFamily="34" charset="0"/>
                <a:cs typeface="Calibri Light" panose="020F0302020204030204" pitchFamily="34" charset="0"/>
              </a:rPr>
              <a:t>Projektni prijedlog koji </a:t>
            </a:r>
            <a:r>
              <a:rPr lang="hr-HR" b="1" dirty="0">
                <a:latin typeface="Calibri Light" panose="020F0302020204030204" pitchFamily="34" charset="0"/>
                <a:cs typeface="Calibri Light" panose="020F0302020204030204" pitchFamily="34" charset="0"/>
              </a:rPr>
              <a:t>nije uspješno prošao postupak dodjele ne može se uputiti u daljnji proces dodjele</a:t>
            </a:r>
            <a:r>
              <a:rPr lang="hr-HR" dirty="0">
                <a:latin typeface="Calibri Light" panose="020F0302020204030204" pitchFamily="34" charset="0"/>
                <a:cs typeface="Calibri Light" panose="020F0302020204030204" pitchFamily="34" charset="0"/>
              </a:rPr>
              <a:t>, odnosno postupak izdavanja vaučera.</a:t>
            </a:r>
          </a:p>
          <a:p>
            <a:pPr marL="358775" lvl="1" indent="-285750" algn="just">
              <a:spcAft>
                <a:spcPts val="600"/>
              </a:spcAft>
              <a:buFont typeface="Arial" panose="020B0604020202020204" pitchFamily="34" charset="0"/>
              <a:buChar char="•"/>
            </a:pPr>
            <a:r>
              <a:rPr lang="hr-HR" dirty="0">
                <a:latin typeface="Calibri Light" panose="020F0302020204030204" pitchFamily="34" charset="0"/>
                <a:cs typeface="Calibri Light" panose="020F0302020204030204" pitchFamily="34" charset="0"/>
              </a:rPr>
              <a:t>U modalitetu privremenog Poziva, nakon provedenog postupka </a:t>
            </a:r>
            <a:r>
              <a:rPr lang="hr-HR" dirty="0" err="1">
                <a:latin typeface="Calibri Light" panose="020F0302020204030204" pitchFamily="34" charset="0"/>
                <a:cs typeface="Calibri Light" panose="020F0302020204030204" pitchFamily="34" charset="0"/>
              </a:rPr>
              <a:t>dodjel</a:t>
            </a:r>
            <a:r>
              <a:rPr lang="en-GB" dirty="0">
                <a:latin typeface="Calibri Light" panose="020F0302020204030204" pitchFamily="34" charset="0"/>
                <a:cs typeface="Calibri Light" panose="020F0302020204030204" pitchFamily="34" charset="0"/>
              </a:rPr>
              <a:t>e</a:t>
            </a:r>
            <a:r>
              <a:rPr lang="hr-HR" dirty="0">
                <a:latin typeface="Calibri Light" panose="020F0302020204030204" pitchFamily="34" charset="0"/>
                <a:cs typeface="Calibri Light" panose="020F0302020204030204" pitchFamily="34" charset="0"/>
              </a:rPr>
              <a:t>, formira se </a:t>
            </a:r>
            <a:r>
              <a:rPr lang="hr-HR" b="1" dirty="0">
                <a:latin typeface="Calibri Light" panose="020F0302020204030204" pitchFamily="34" charset="0"/>
                <a:cs typeface="Calibri Light" panose="020F0302020204030204" pitchFamily="34" charset="0"/>
              </a:rPr>
              <a:t>rang lista za svaku vrstu vaučera</a:t>
            </a:r>
            <a:r>
              <a:rPr lang="hr-HR" dirty="0">
                <a:latin typeface="Calibri Light" panose="020F0302020204030204" pitchFamily="34" charset="0"/>
                <a:cs typeface="Calibri Light" panose="020F0302020204030204" pitchFamily="34" charset="0"/>
              </a:rPr>
              <a:t>. </a:t>
            </a:r>
          </a:p>
          <a:p>
            <a:pPr marL="358775" lvl="1" indent="-285750" algn="just">
              <a:spcAft>
                <a:spcPts val="600"/>
              </a:spcAft>
              <a:buFont typeface="Arial" panose="020B0604020202020204" pitchFamily="34" charset="0"/>
              <a:buChar char="•"/>
            </a:pPr>
            <a:r>
              <a:rPr lang="hr-HR" dirty="0">
                <a:latin typeface="Calibri Light" panose="020F0302020204030204" pitchFamily="34" charset="0"/>
                <a:cs typeface="Calibri Light" panose="020F0302020204030204" pitchFamily="34" charset="0"/>
              </a:rPr>
              <a:t>Rang lista se formira na način da se prednost daje projektnom prijedlogu kojim je zatražen manji iznos bespovratnih sredstava.</a:t>
            </a:r>
          </a:p>
          <a:p>
            <a:pPr marL="358775" lvl="2" indent="-285750" algn="just">
              <a:spcAft>
                <a:spcPts val="600"/>
              </a:spcAft>
            </a:pPr>
            <a:r>
              <a:rPr lang="en-GB" dirty="0">
                <a:latin typeface="Calibri Light" panose="020F0302020204030204" pitchFamily="34" charset="0"/>
                <a:cs typeface="Calibri Light" panose="020F0302020204030204" pitchFamily="34" charset="0"/>
              </a:rPr>
              <a:t>     </a:t>
            </a:r>
            <a:r>
              <a:rPr lang="hr-HR" dirty="0">
                <a:latin typeface="Calibri Light" panose="020F0302020204030204" pitchFamily="34" charset="0"/>
                <a:cs typeface="Calibri Light" panose="020F0302020204030204" pitchFamily="34" charset="0"/>
              </a:rPr>
              <a:t>U slučaju da dva ili više projektnih prijedloga imaju iste zatražene iznose bespovratnih sredstava, prednost će se dati projektnom prijedlogu koji je podnio nositelj koji ima sjedište registrirano na području županije nižeg stupnja razvijenosti.</a:t>
            </a:r>
          </a:p>
          <a:p>
            <a:pPr marL="358775" lvl="1" indent="-285750" algn="just">
              <a:spcAft>
                <a:spcPts val="600"/>
              </a:spcAft>
              <a:buFont typeface="Arial" panose="020B0604020202020204" pitchFamily="34" charset="0"/>
              <a:buChar char="•"/>
            </a:pPr>
            <a:r>
              <a:rPr lang="hr-HR" dirty="0">
                <a:latin typeface="Calibri Light" panose="020F0302020204030204" pitchFamily="34" charset="0"/>
                <a:cs typeface="Calibri Light" panose="020F0302020204030204" pitchFamily="34" charset="0"/>
              </a:rPr>
              <a:t>PT priprema rang listu prema pojedinom području vaučera unutar raspoložive financijske alokacije za pojedini rok podnošenja projektnih prijedloga, kao i rezervnu listu</a:t>
            </a:r>
          </a:p>
          <a:p>
            <a:pPr algn="just"/>
            <a:r>
              <a:rPr lang="en-GB" b="1" u="sng" dirty="0">
                <a:latin typeface="Calibri Light" panose="020F0302020204030204" pitchFamily="34" charset="0"/>
                <a:cs typeface="Calibri Light" panose="020F0302020204030204" pitchFamily="34" charset="0"/>
              </a:rPr>
              <a:t>N</a:t>
            </a:r>
            <a:r>
              <a:rPr lang="hr-HR" b="1" u="sng" dirty="0" err="1">
                <a:latin typeface="Calibri Light" panose="020F0302020204030204" pitchFamily="34" charset="0"/>
                <a:cs typeface="Calibri Light" panose="020F0302020204030204" pitchFamily="34" charset="0"/>
              </a:rPr>
              <a:t>ije</a:t>
            </a:r>
            <a:r>
              <a:rPr lang="hr-HR" b="1" u="sng" dirty="0">
                <a:latin typeface="Calibri Light" panose="020F0302020204030204" pitchFamily="34" charset="0"/>
                <a:cs typeface="Calibri Light" panose="020F0302020204030204" pitchFamily="34" charset="0"/>
              </a:rPr>
              <a:t> dozvoljeno dostavljati ispravke ili dopune projektne dokumentacije nakon predaje projektnog prijedloga.</a:t>
            </a:r>
          </a:p>
        </p:txBody>
      </p:sp>
      <p:sp>
        <p:nvSpPr>
          <p:cNvPr id="4" name="TextBox 3"/>
          <p:cNvSpPr txBox="1"/>
          <p:nvPr/>
        </p:nvSpPr>
        <p:spPr>
          <a:xfrm>
            <a:off x="535436" y="236462"/>
            <a:ext cx="107168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POSTUPAK DODJELE</a:t>
            </a:r>
          </a:p>
        </p:txBody>
      </p:sp>
      <p:pic>
        <p:nvPicPr>
          <p:cNvPr id="10" name="Slika 6">
            <a:extLst>
              <a:ext uri="{FF2B5EF4-FFF2-40B4-BE49-F238E27FC236}">
                <a16:creationId xmlns:a16="http://schemas.microsoft.com/office/drawing/2014/main" id="{012D3C96-165C-42E2-A2AD-170B597191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8048" y="6246702"/>
            <a:ext cx="2136479" cy="474773"/>
          </a:xfrm>
          <a:prstGeom prst="rect">
            <a:avLst/>
          </a:prstGeom>
        </p:spPr>
      </p:pic>
    </p:spTree>
    <p:extLst>
      <p:ext uri="{BB962C8B-B14F-4D97-AF65-F5344CB8AC3E}">
        <p14:creationId xmlns:p14="http://schemas.microsoft.com/office/powerpoint/2010/main" val="245374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0161" y="17743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426819" y="834548"/>
            <a:ext cx="11182565" cy="4632037"/>
          </a:xfrm>
          <a:prstGeom prst="rect">
            <a:avLst/>
          </a:prstGeom>
        </p:spPr>
        <p:style>
          <a:lnRef idx="0">
            <a:scrgbClr r="0" g="0" b="0"/>
          </a:lnRef>
          <a:fillRef idx="1003">
            <a:schemeClr val="lt1"/>
          </a:fillRef>
          <a:effectRef idx="0">
            <a:scrgbClr r="0" g="0" b="0"/>
          </a:effectRef>
          <a:fontRef idx="major"/>
        </p:style>
        <p:txBody>
          <a:bodyPr wrap="square">
            <a:spAutoFit/>
          </a:bodyPr>
          <a:lstStyle/>
          <a:p>
            <a:pPr marL="285750" indent="-285750">
              <a:buFont typeface="Arial" panose="020B0604020202020204" pitchFamily="34" charset="0"/>
              <a:buChar char="•"/>
            </a:pPr>
            <a:endParaRPr lang="en-US" dirty="0">
              <a:latin typeface="+mj-lt"/>
            </a:endParaRPr>
          </a:p>
          <a:p>
            <a:r>
              <a:rPr lang="en-GB" dirty="0" err="1">
                <a:latin typeface="+mj-lt"/>
              </a:rPr>
              <a:t>Vaučer</a:t>
            </a:r>
            <a:r>
              <a:rPr lang="en-GB" dirty="0">
                <a:latin typeface="+mj-lt"/>
              </a:rPr>
              <a:t> </a:t>
            </a:r>
            <a:r>
              <a:rPr lang="en-GB" dirty="0" err="1">
                <a:latin typeface="+mj-lt"/>
              </a:rPr>
              <a:t>izdaje</a:t>
            </a:r>
            <a:r>
              <a:rPr lang="en-GB" dirty="0">
                <a:latin typeface="+mj-lt"/>
              </a:rPr>
              <a:t> </a:t>
            </a:r>
            <a:r>
              <a:rPr lang="en-US" dirty="0">
                <a:latin typeface="+mj-lt"/>
              </a:rPr>
              <a:t>NT (MGOR)</a:t>
            </a:r>
            <a:endParaRPr lang="en-US" dirty="0">
              <a:latin typeface="+mj-lt"/>
              <a:cs typeface="Calibri Light" panose="020F0302020204030204" pitchFamily="34" charset="0"/>
            </a:endParaRPr>
          </a:p>
          <a:p>
            <a:pPr marL="285750" indent="-285750">
              <a:buFont typeface="Arial" panose="020B0604020202020204" pitchFamily="34" charset="0"/>
              <a:buChar char="•"/>
            </a:pPr>
            <a:endParaRPr lang="en-US" dirty="0">
              <a:latin typeface="+mj-lt"/>
            </a:endParaRPr>
          </a:p>
          <a:p>
            <a:pPr marL="285750" indent="-285750" algn="just">
              <a:spcAft>
                <a:spcPts val="600"/>
              </a:spcAft>
              <a:buFont typeface="Arial" panose="020B0604020202020204" pitchFamily="34" charset="0"/>
              <a:buChar char="•"/>
            </a:pPr>
            <a:r>
              <a:rPr lang="en-US" dirty="0" err="1">
                <a:latin typeface="+mj-lt"/>
              </a:rPr>
              <a:t>Vaučer</a:t>
            </a:r>
            <a:r>
              <a:rPr lang="en-US" dirty="0">
                <a:latin typeface="+mj-lt"/>
              </a:rPr>
              <a:t> se </a:t>
            </a:r>
            <a:r>
              <a:rPr lang="en-US" dirty="0" err="1">
                <a:latin typeface="+mj-lt"/>
              </a:rPr>
              <a:t>izdaje</a:t>
            </a:r>
            <a:r>
              <a:rPr lang="en-US" dirty="0">
                <a:latin typeface="+mj-lt"/>
              </a:rPr>
              <a:t> za </a:t>
            </a:r>
            <a:r>
              <a:rPr lang="en-US" dirty="0" err="1">
                <a:latin typeface="+mj-lt"/>
              </a:rPr>
              <a:t>projektne</a:t>
            </a:r>
            <a:r>
              <a:rPr lang="en-US" dirty="0">
                <a:latin typeface="+mj-lt"/>
              </a:rPr>
              <a:t> </a:t>
            </a:r>
            <a:r>
              <a:rPr lang="en-US" dirty="0" err="1">
                <a:latin typeface="+mj-lt"/>
              </a:rPr>
              <a:t>prijedloge</a:t>
            </a:r>
            <a:r>
              <a:rPr lang="en-US" dirty="0">
                <a:latin typeface="+mj-lt"/>
              </a:rPr>
              <a:t> koji </a:t>
            </a:r>
            <a:r>
              <a:rPr lang="en-US" dirty="0" err="1">
                <a:latin typeface="+mj-lt"/>
              </a:rPr>
              <a:t>su</a:t>
            </a:r>
            <a:r>
              <a:rPr lang="en-US" dirty="0">
                <a:latin typeface="+mj-lt"/>
              </a:rPr>
              <a:t> </a:t>
            </a:r>
            <a:r>
              <a:rPr lang="en-US" b="1" dirty="0" err="1">
                <a:latin typeface="+mj-lt"/>
              </a:rPr>
              <a:t>udovoljili</a:t>
            </a:r>
            <a:r>
              <a:rPr lang="en-US" b="1" dirty="0">
                <a:latin typeface="+mj-lt"/>
              </a:rPr>
              <a:t> </a:t>
            </a:r>
            <a:r>
              <a:rPr lang="en-US" b="1" dirty="0" err="1">
                <a:latin typeface="+mj-lt"/>
              </a:rPr>
              <a:t>svim</a:t>
            </a:r>
            <a:r>
              <a:rPr lang="en-US" b="1" dirty="0">
                <a:latin typeface="+mj-lt"/>
              </a:rPr>
              <a:t> </a:t>
            </a:r>
            <a:r>
              <a:rPr lang="en-US" b="1" dirty="0" err="1">
                <a:latin typeface="+mj-lt"/>
              </a:rPr>
              <a:t>kriterijima</a:t>
            </a:r>
            <a:r>
              <a:rPr lang="en-US" b="1" dirty="0">
                <a:latin typeface="+mj-lt"/>
              </a:rPr>
              <a:t> </a:t>
            </a:r>
            <a:r>
              <a:rPr lang="en-US" dirty="0" err="1">
                <a:latin typeface="+mj-lt"/>
              </a:rPr>
              <a:t>postupka</a:t>
            </a:r>
            <a:r>
              <a:rPr lang="en-US" dirty="0">
                <a:latin typeface="+mj-lt"/>
              </a:rPr>
              <a:t> </a:t>
            </a:r>
            <a:r>
              <a:rPr lang="en-US" dirty="0" err="1">
                <a:latin typeface="+mj-lt"/>
              </a:rPr>
              <a:t>dodjele</a:t>
            </a:r>
            <a:r>
              <a:rPr lang="en-US" dirty="0">
                <a:latin typeface="+mj-lt"/>
              </a:rPr>
              <a:t>, </a:t>
            </a:r>
            <a:r>
              <a:rPr lang="en-US" dirty="0" err="1">
                <a:latin typeface="+mj-lt"/>
              </a:rPr>
              <a:t>uzimajući</a:t>
            </a:r>
            <a:r>
              <a:rPr lang="en-US" dirty="0">
                <a:latin typeface="+mj-lt"/>
              </a:rPr>
              <a:t> u </a:t>
            </a:r>
            <a:r>
              <a:rPr lang="en-US" dirty="0" err="1">
                <a:latin typeface="+mj-lt"/>
              </a:rPr>
              <a:t>obzir</a:t>
            </a:r>
            <a:r>
              <a:rPr lang="en-US" dirty="0">
                <a:latin typeface="+mj-lt"/>
              </a:rPr>
              <a:t> </a:t>
            </a:r>
            <a:r>
              <a:rPr lang="en-US" dirty="0" err="1">
                <a:latin typeface="+mj-lt"/>
              </a:rPr>
              <a:t>prioritetnu</a:t>
            </a:r>
            <a:r>
              <a:rPr lang="en-US" dirty="0">
                <a:latin typeface="+mj-lt"/>
              </a:rPr>
              <a:t> rang </a:t>
            </a:r>
            <a:r>
              <a:rPr lang="en-US" dirty="0" err="1">
                <a:latin typeface="+mj-lt"/>
              </a:rPr>
              <a:t>listu</a:t>
            </a:r>
            <a:r>
              <a:rPr lang="en-US" dirty="0">
                <a:latin typeface="+mj-lt"/>
              </a:rPr>
              <a:t>.</a:t>
            </a:r>
          </a:p>
          <a:p>
            <a:pPr marL="285750" indent="-285750" algn="just">
              <a:spcAft>
                <a:spcPts val="600"/>
              </a:spcAft>
              <a:buFont typeface="Arial" panose="020B0604020202020204" pitchFamily="34" charset="0"/>
              <a:buChar char="•"/>
            </a:pPr>
            <a:r>
              <a:rPr lang="en-US" dirty="0" err="1"/>
              <a:t>Prije</a:t>
            </a:r>
            <a:r>
              <a:rPr lang="en-US" dirty="0"/>
              <a:t> </a:t>
            </a:r>
            <a:r>
              <a:rPr lang="en-US" dirty="0" err="1"/>
              <a:t>izdavanja</a:t>
            </a:r>
            <a:r>
              <a:rPr lang="en-US" dirty="0"/>
              <a:t> </a:t>
            </a:r>
            <a:r>
              <a:rPr lang="en-US" dirty="0" err="1"/>
              <a:t>vaučera</a:t>
            </a:r>
            <a:r>
              <a:rPr lang="en-US" dirty="0"/>
              <a:t> </a:t>
            </a:r>
            <a:r>
              <a:rPr lang="en-US" dirty="0" err="1"/>
              <a:t>prijavitelj</a:t>
            </a:r>
            <a:r>
              <a:rPr lang="en-US" dirty="0"/>
              <a:t> je </a:t>
            </a:r>
            <a:r>
              <a:rPr lang="en-US" dirty="0" err="1"/>
              <a:t>dužan</a:t>
            </a:r>
            <a:r>
              <a:rPr lang="en-US" dirty="0"/>
              <a:t> </a:t>
            </a:r>
            <a:r>
              <a:rPr lang="en-US" dirty="0" err="1"/>
              <a:t>dostaviti</a:t>
            </a:r>
            <a:r>
              <a:rPr lang="en-US" dirty="0"/>
              <a:t> </a:t>
            </a:r>
            <a:r>
              <a:rPr lang="en-US" dirty="0" err="1"/>
              <a:t>na</a:t>
            </a:r>
            <a:r>
              <a:rPr lang="en-US" dirty="0"/>
              <a:t> </a:t>
            </a:r>
            <a:r>
              <a:rPr lang="en-US" dirty="0" err="1"/>
              <a:t>zahtjev</a:t>
            </a:r>
            <a:r>
              <a:rPr lang="en-US" dirty="0"/>
              <a:t>:</a:t>
            </a:r>
          </a:p>
          <a:p>
            <a:pPr marL="742950" lvl="1" indent="-285750" algn="just">
              <a:spcAft>
                <a:spcPts val="600"/>
              </a:spcAft>
              <a:buFont typeface="Arial" panose="020B0604020202020204" pitchFamily="34" charset="0"/>
              <a:buChar char="•"/>
            </a:pPr>
            <a:r>
              <a:rPr lang="en-US" dirty="0" err="1"/>
              <a:t>Potvrdu</a:t>
            </a:r>
            <a:r>
              <a:rPr lang="en-US" dirty="0"/>
              <a:t> </a:t>
            </a:r>
            <a:r>
              <a:rPr lang="en-US" dirty="0" err="1"/>
              <a:t>Porezne</a:t>
            </a:r>
            <a:r>
              <a:rPr lang="en-US" dirty="0"/>
              <a:t> </a:t>
            </a:r>
            <a:r>
              <a:rPr lang="en-US" dirty="0" err="1"/>
              <a:t>uprave</a:t>
            </a:r>
            <a:r>
              <a:rPr lang="en-US" dirty="0"/>
              <a:t> da je </a:t>
            </a:r>
            <a:r>
              <a:rPr lang="en-US" dirty="0" err="1"/>
              <a:t>prijavitelj</a:t>
            </a:r>
            <a:r>
              <a:rPr lang="en-US" dirty="0"/>
              <a:t> </a:t>
            </a:r>
            <a:r>
              <a:rPr lang="en-US" dirty="0" err="1"/>
              <a:t>ispunio</a:t>
            </a:r>
            <a:r>
              <a:rPr lang="en-US" dirty="0"/>
              <a:t> </a:t>
            </a:r>
            <a:r>
              <a:rPr lang="en-US" dirty="0" err="1"/>
              <a:t>obveze</a:t>
            </a:r>
            <a:r>
              <a:rPr lang="en-US" dirty="0"/>
              <a:t> </a:t>
            </a:r>
            <a:r>
              <a:rPr lang="en-US" dirty="0" err="1"/>
              <a:t>plaćanja</a:t>
            </a:r>
            <a:r>
              <a:rPr lang="en-US" dirty="0"/>
              <a:t> </a:t>
            </a:r>
            <a:r>
              <a:rPr lang="en-US" dirty="0" err="1"/>
              <a:t>dospjelih</a:t>
            </a:r>
            <a:r>
              <a:rPr lang="en-US" dirty="0"/>
              <a:t> </a:t>
            </a:r>
            <a:r>
              <a:rPr lang="en-US" dirty="0" err="1"/>
              <a:t>poreznih</a:t>
            </a:r>
            <a:r>
              <a:rPr lang="en-US" dirty="0"/>
              <a:t> </a:t>
            </a:r>
            <a:r>
              <a:rPr lang="en-US" dirty="0" err="1"/>
              <a:t>obveza</a:t>
            </a:r>
            <a:r>
              <a:rPr lang="en-US" dirty="0"/>
              <a:t> </a:t>
            </a:r>
            <a:r>
              <a:rPr lang="en-US" dirty="0" err="1"/>
              <a:t>i</a:t>
            </a:r>
            <a:r>
              <a:rPr lang="en-US" dirty="0"/>
              <a:t> </a:t>
            </a:r>
            <a:r>
              <a:rPr lang="en-US" dirty="0" err="1"/>
              <a:t>obveza</a:t>
            </a:r>
            <a:r>
              <a:rPr lang="en-US" dirty="0"/>
              <a:t> za </a:t>
            </a:r>
            <a:r>
              <a:rPr lang="en-US" dirty="0" err="1"/>
              <a:t>mirovinsko</a:t>
            </a:r>
            <a:r>
              <a:rPr lang="en-US" dirty="0"/>
              <a:t> </a:t>
            </a:r>
            <a:r>
              <a:rPr lang="en-US" dirty="0" err="1"/>
              <a:t>i</a:t>
            </a:r>
            <a:r>
              <a:rPr lang="en-US" dirty="0"/>
              <a:t> </a:t>
            </a:r>
            <a:r>
              <a:rPr lang="en-US" dirty="0" err="1"/>
              <a:t>zdravstveno</a:t>
            </a:r>
            <a:r>
              <a:rPr lang="en-US" dirty="0"/>
              <a:t> </a:t>
            </a:r>
            <a:r>
              <a:rPr lang="en-US" dirty="0" err="1"/>
              <a:t>osiguranje</a:t>
            </a:r>
            <a:r>
              <a:rPr lang="en-US" dirty="0"/>
              <a:t> (</a:t>
            </a:r>
            <a:r>
              <a:rPr lang="en-US" dirty="0" err="1"/>
              <a:t>ili</a:t>
            </a:r>
            <a:r>
              <a:rPr lang="en-US" dirty="0"/>
              <a:t> </a:t>
            </a:r>
            <a:r>
              <a:rPr lang="en-US" dirty="0" err="1"/>
              <a:t>važeći</a:t>
            </a:r>
            <a:r>
              <a:rPr lang="en-US" dirty="0"/>
              <a:t> </a:t>
            </a:r>
            <a:r>
              <a:rPr lang="en-US" dirty="0" err="1"/>
              <a:t>jednakovrijedni</a:t>
            </a:r>
            <a:r>
              <a:rPr lang="en-US" dirty="0"/>
              <a:t> </a:t>
            </a:r>
            <a:r>
              <a:rPr lang="en-US" dirty="0" err="1"/>
              <a:t>dokument</a:t>
            </a:r>
            <a:r>
              <a:rPr lang="en-US" dirty="0"/>
              <a:t> koji je </a:t>
            </a:r>
            <a:r>
              <a:rPr lang="en-US" dirty="0" err="1"/>
              <a:t>izdalo</a:t>
            </a:r>
            <a:r>
              <a:rPr lang="en-US" dirty="0"/>
              <a:t> </a:t>
            </a:r>
            <a:r>
              <a:rPr lang="en-US" dirty="0" err="1"/>
              <a:t>nadležno</a:t>
            </a:r>
            <a:r>
              <a:rPr lang="en-US" dirty="0"/>
              <a:t> </a:t>
            </a:r>
            <a:r>
              <a:rPr lang="en-US" dirty="0" err="1"/>
              <a:t>tijelo</a:t>
            </a:r>
            <a:r>
              <a:rPr lang="en-US" dirty="0"/>
              <a:t> u </a:t>
            </a:r>
            <a:r>
              <a:rPr lang="en-US" dirty="0" err="1"/>
              <a:t>državi</a:t>
            </a:r>
            <a:r>
              <a:rPr lang="en-US" dirty="0"/>
              <a:t> </a:t>
            </a:r>
            <a:r>
              <a:rPr lang="en-US" dirty="0" err="1"/>
              <a:t>sjedišta</a:t>
            </a:r>
            <a:r>
              <a:rPr lang="en-US" dirty="0"/>
              <a:t> </a:t>
            </a:r>
            <a:r>
              <a:rPr lang="en-US" dirty="0" err="1"/>
              <a:t>prijavitelja</a:t>
            </a:r>
            <a:r>
              <a:rPr lang="en-US" dirty="0"/>
              <a:t>), ne </a:t>
            </a:r>
            <a:r>
              <a:rPr lang="en-US" dirty="0" err="1"/>
              <a:t>stariju</a:t>
            </a:r>
            <a:r>
              <a:rPr lang="en-US" dirty="0"/>
              <a:t> od dana </a:t>
            </a:r>
            <a:r>
              <a:rPr lang="en-US" dirty="0" err="1"/>
              <a:t>dostave</a:t>
            </a:r>
            <a:r>
              <a:rPr lang="en-US" dirty="0"/>
              <a:t> </a:t>
            </a:r>
            <a:r>
              <a:rPr lang="en-US" dirty="0" err="1"/>
              <a:t>obavijesti</a:t>
            </a:r>
            <a:r>
              <a:rPr lang="en-US" dirty="0"/>
              <a:t> o </a:t>
            </a:r>
            <a:r>
              <a:rPr lang="en-US" dirty="0" err="1"/>
              <a:t>rezultatima</a:t>
            </a:r>
            <a:r>
              <a:rPr lang="en-US" dirty="0"/>
              <a:t> Faze 1. </a:t>
            </a:r>
            <a:r>
              <a:rPr lang="en-US" dirty="0" err="1"/>
              <a:t>postupka</a:t>
            </a:r>
            <a:r>
              <a:rPr lang="en-US" dirty="0"/>
              <a:t> </a:t>
            </a:r>
            <a:r>
              <a:rPr lang="en-US" dirty="0" err="1"/>
              <a:t>dodjele</a:t>
            </a:r>
            <a:r>
              <a:rPr lang="en-US" dirty="0"/>
              <a:t>;</a:t>
            </a:r>
          </a:p>
          <a:p>
            <a:pPr marL="285750" indent="-285750" algn="just">
              <a:spcAft>
                <a:spcPts val="600"/>
              </a:spcAft>
              <a:buFont typeface="Arial" panose="020B0604020202020204" pitchFamily="34" charset="0"/>
              <a:buChar char="•"/>
            </a:pPr>
            <a:r>
              <a:rPr lang="hr-HR" sz="1800" dirty="0"/>
              <a:t>Rok za izdavanje vaučera je </a:t>
            </a:r>
            <a:r>
              <a:rPr lang="hr-HR" sz="1800" b="1" dirty="0"/>
              <a:t>30 dana od </a:t>
            </a:r>
            <a:r>
              <a:rPr lang="hr-HR" sz="1800" dirty="0"/>
              <a:t>dana </a:t>
            </a:r>
            <a:r>
              <a:rPr lang="hr-HR" sz="1800" b="1" dirty="0"/>
              <a:t>isteka roka mirovanja</a:t>
            </a:r>
            <a:r>
              <a:rPr lang="hr-HR" sz="1800" dirty="0"/>
              <a:t>, </a:t>
            </a:r>
            <a:r>
              <a:rPr lang="en-GB" sz="1800" dirty="0" err="1"/>
              <a:t>tj</a:t>
            </a:r>
            <a:r>
              <a:rPr lang="en-GB" sz="1800" dirty="0"/>
              <a:t>.</a:t>
            </a:r>
            <a:r>
              <a:rPr lang="hr-HR" sz="1800" dirty="0"/>
              <a:t> odricanja prijavitelja od prava na prigovor.</a:t>
            </a:r>
            <a:endParaRPr lang="en-GB" sz="1800" dirty="0"/>
          </a:p>
          <a:p>
            <a:pPr marL="285750" indent="-285750" algn="just">
              <a:spcAft>
                <a:spcPts val="600"/>
              </a:spcAft>
              <a:buFont typeface="Arial" panose="020B0604020202020204" pitchFamily="34" charset="0"/>
              <a:buChar char="•"/>
            </a:pPr>
            <a:r>
              <a:rPr lang="en-US" dirty="0" err="1"/>
              <a:t>Vaučer</a:t>
            </a:r>
            <a:r>
              <a:rPr lang="en-US" dirty="0"/>
              <a:t> se </a:t>
            </a:r>
            <a:r>
              <a:rPr lang="en-US" dirty="0" err="1"/>
              <a:t>izdaje</a:t>
            </a:r>
            <a:r>
              <a:rPr lang="en-US" dirty="0"/>
              <a:t> u </a:t>
            </a:r>
            <a:r>
              <a:rPr lang="en-US" b="1" dirty="0"/>
              <a:t>3 </a:t>
            </a:r>
            <a:r>
              <a:rPr lang="en-US" b="1" dirty="0" err="1"/>
              <a:t>istovjetna</a:t>
            </a:r>
            <a:r>
              <a:rPr lang="en-US" b="1" dirty="0"/>
              <a:t> </a:t>
            </a:r>
            <a:r>
              <a:rPr lang="en-US" b="1" dirty="0" err="1"/>
              <a:t>primjerka</a:t>
            </a:r>
            <a:r>
              <a:rPr lang="en-US" dirty="0"/>
              <a:t>, od </a:t>
            </a:r>
            <a:r>
              <a:rPr lang="en-US" dirty="0" err="1"/>
              <a:t>kojih</a:t>
            </a:r>
            <a:r>
              <a:rPr lang="en-US" dirty="0"/>
              <a:t> </a:t>
            </a:r>
            <a:r>
              <a:rPr lang="en-US" dirty="0" err="1"/>
              <a:t>jedan</a:t>
            </a:r>
            <a:r>
              <a:rPr lang="en-US" dirty="0"/>
              <a:t> </a:t>
            </a:r>
            <a:r>
              <a:rPr lang="en-US" dirty="0" err="1"/>
              <a:t>primjerak</a:t>
            </a:r>
            <a:r>
              <a:rPr lang="en-US" dirty="0"/>
              <a:t> za NT </a:t>
            </a:r>
            <a:r>
              <a:rPr lang="en-US" dirty="0" err="1"/>
              <a:t>i</a:t>
            </a:r>
            <a:r>
              <a:rPr lang="en-US" dirty="0"/>
              <a:t> </a:t>
            </a:r>
            <a:r>
              <a:rPr lang="en-US" dirty="0" err="1"/>
              <a:t>dva</a:t>
            </a:r>
            <a:r>
              <a:rPr lang="en-US" dirty="0"/>
              <a:t> </a:t>
            </a:r>
            <a:r>
              <a:rPr lang="en-US" dirty="0" err="1"/>
              <a:t>primjerka</a:t>
            </a:r>
            <a:r>
              <a:rPr lang="en-US" dirty="0"/>
              <a:t> za </a:t>
            </a:r>
            <a:r>
              <a:rPr lang="en-US" dirty="0" err="1"/>
              <a:t>Korisnika</a:t>
            </a:r>
            <a:r>
              <a:rPr lang="en-US" dirty="0"/>
              <a:t>, </a:t>
            </a:r>
            <a:r>
              <a:rPr lang="en-US" dirty="0" err="1"/>
              <a:t>kako</a:t>
            </a:r>
            <a:r>
              <a:rPr lang="en-US" dirty="0"/>
              <a:t> bi se </a:t>
            </a:r>
            <a:r>
              <a:rPr lang="en-US" dirty="0" err="1"/>
              <a:t>osiguralo</a:t>
            </a:r>
            <a:r>
              <a:rPr lang="en-US" dirty="0"/>
              <a:t> </a:t>
            </a:r>
            <a:r>
              <a:rPr lang="en-US" dirty="0" err="1"/>
              <a:t>čuvanje</a:t>
            </a:r>
            <a:r>
              <a:rPr lang="en-US" dirty="0"/>
              <a:t> </a:t>
            </a:r>
            <a:r>
              <a:rPr lang="en-US" dirty="0" err="1"/>
              <a:t>dokumentacije</a:t>
            </a:r>
            <a:r>
              <a:rPr lang="en-US" dirty="0"/>
              <a:t> </a:t>
            </a:r>
            <a:r>
              <a:rPr lang="en-US" dirty="0" err="1"/>
              <a:t>prilikom</a:t>
            </a:r>
            <a:r>
              <a:rPr lang="en-US" dirty="0"/>
              <a:t> </a:t>
            </a:r>
            <a:r>
              <a:rPr lang="en-US" dirty="0" err="1"/>
              <a:t>predaje</a:t>
            </a:r>
            <a:r>
              <a:rPr lang="en-US" dirty="0"/>
              <a:t> </a:t>
            </a:r>
            <a:r>
              <a:rPr lang="en-US" dirty="0" err="1"/>
              <a:t>vaučera</a:t>
            </a:r>
            <a:r>
              <a:rPr lang="en-US" dirty="0"/>
              <a:t> </a:t>
            </a:r>
            <a:r>
              <a:rPr lang="en-US" dirty="0" err="1"/>
              <a:t>radi</a:t>
            </a:r>
            <a:r>
              <a:rPr lang="en-US" dirty="0"/>
              <a:t> </a:t>
            </a:r>
            <a:r>
              <a:rPr lang="en-US" dirty="0" err="1"/>
              <a:t>naplate</a:t>
            </a:r>
            <a:r>
              <a:rPr lang="en-US" dirty="0"/>
              <a:t> PT-u</a:t>
            </a:r>
          </a:p>
          <a:p>
            <a:pPr algn="just">
              <a:spcAft>
                <a:spcPts val="600"/>
              </a:spcAft>
            </a:pPr>
            <a:r>
              <a:rPr lang="en-US" i="1" dirty="0" err="1">
                <a:latin typeface="Times New Roman" panose="02020603050405020304" pitchFamily="18" charset="0"/>
                <a:cs typeface="Times New Roman" panose="02020603050405020304" pitchFamily="18" charset="0"/>
              </a:rPr>
              <a:t>Napomena</a:t>
            </a:r>
            <a:r>
              <a:rPr lang="en-US" i="1" dirty="0">
                <a:latin typeface="Times New Roman" panose="02020603050405020304" pitchFamily="18" charset="0"/>
                <a:cs typeface="Times New Roman" panose="02020603050405020304" pitchFamily="18" charset="0"/>
              </a:rPr>
              <a:t>: Prava </a:t>
            </a:r>
            <a:r>
              <a:rPr lang="en-US" i="1" dirty="0" err="1">
                <a:latin typeface="Times New Roman" panose="02020603050405020304" pitchFamily="18" charset="0"/>
                <a:cs typeface="Times New Roman" panose="02020603050405020304" pitchFamily="18" charset="0"/>
              </a:rPr>
              <a:t>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obaveze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između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korisnika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pružatelja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usluge</a:t>
            </a:r>
            <a:r>
              <a:rPr lang="en-US" i="1" dirty="0">
                <a:latin typeface="Times New Roman" panose="02020603050405020304" pitchFamily="18" charset="0"/>
                <a:cs typeface="Times New Roman" panose="02020603050405020304" pitchFamily="18" charset="0"/>
              </a:rPr>
              <a:t> (pa </a:t>
            </a:r>
            <a:r>
              <a:rPr lang="en-US" i="1" dirty="0" err="1">
                <a:latin typeface="Times New Roman" panose="02020603050405020304" pitchFamily="18" charset="0"/>
                <a:cs typeface="Times New Roman" panose="02020603050405020304" pitchFamily="18" charset="0"/>
              </a:rPr>
              <a:t>tako</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ona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eventualnu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naknadu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štete</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utvrđuju</a:t>
            </a:r>
            <a:r>
              <a:rPr lang="en-US" i="1" dirty="0">
                <a:latin typeface="Times New Roman" panose="02020603050405020304" pitchFamily="18" charset="0"/>
                <a:cs typeface="Times New Roman" panose="02020603050405020304" pitchFamily="18" charset="0"/>
              </a:rPr>
              <a:t> se u </a:t>
            </a:r>
            <a:r>
              <a:rPr lang="en-US" i="1" dirty="0" err="1">
                <a:latin typeface="Times New Roman" panose="02020603050405020304" pitchFamily="18" charset="0"/>
                <a:cs typeface="Times New Roman" panose="02020603050405020304" pitchFamily="18" charset="0"/>
              </a:rPr>
              <a:t>Ugovoru</a:t>
            </a:r>
            <a:r>
              <a:rPr lang="en-US" i="1" dirty="0">
                <a:latin typeface="Times New Roman" panose="02020603050405020304" pitchFamily="18" charset="0"/>
                <a:cs typeface="Times New Roman" panose="02020603050405020304" pitchFamily="18" charset="0"/>
              </a:rPr>
              <a:t> o </a:t>
            </a:r>
            <a:r>
              <a:rPr lang="en-US" i="1" dirty="0" err="1">
                <a:latin typeface="Times New Roman" panose="02020603050405020304" pitchFamily="18" charset="0"/>
                <a:cs typeface="Times New Roman" panose="02020603050405020304" pitchFamily="18" charset="0"/>
              </a:rPr>
              <a:t>pružanju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usluga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temelju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vaučera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čiji</a:t>
            </a:r>
            <a:r>
              <a:rPr lang="en-US" i="1" dirty="0">
                <a:latin typeface="Times New Roman" panose="02020603050405020304" pitchFamily="18" charset="0"/>
                <a:cs typeface="Times New Roman" panose="02020603050405020304" pitchFamily="18" charset="0"/>
              </a:rPr>
              <a:t> je </a:t>
            </a:r>
            <a:r>
              <a:rPr lang="en-US" i="1" dirty="0" err="1">
                <a:latin typeface="Times New Roman" panose="02020603050405020304" pitchFamily="18" charset="0"/>
                <a:cs typeface="Times New Roman" panose="02020603050405020304" pitchFamily="18" charset="0"/>
              </a:rPr>
              <a:t>minimalni</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sadržaj</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naveden</a:t>
            </a:r>
            <a:r>
              <a:rPr lang="en-US" i="1" dirty="0">
                <a:latin typeface="Times New Roman" panose="02020603050405020304" pitchFamily="18" charset="0"/>
                <a:cs typeface="Times New Roman" panose="02020603050405020304" pitchFamily="18" charset="0"/>
              </a:rPr>
              <a:t> u </a:t>
            </a:r>
            <a:r>
              <a:rPr lang="en-US" i="1" dirty="0" err="1">
                <a:latin typeface="Times New Roman" panose="02020603050405020304" pitchFamily="18" charset="0"/>
                <a:cs typeface="Times New Roman" panose="02020603050405020304" pitchFamily="18" charset="0"/>
              </a:rPr>
              <a:t>sklopu</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Poziva</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Prilog</a:t>
            </a:r>
            <a:r>
              <a:rPr lang="en-US" i="1" dirty="0">
                <a:latin typeface="Times New Roman" panose="02020603050405020304" pitchFamily="18" charset="0"/>
                <a:cs typeface="Times New Roman" panose="02020603050405020304" pitchFamily="18" charset="0"/>
              </a:rPr>
              <a:t> 3.), </a:t>
            </a:r>
            <a:r>
              <a:rPr lang="hr-HR" sz="1800" i="1" dirty="0">
                <a:effectLst/>
                <a:latin typeface="Times New Roman" panose="02020603050405020304" pitchFamily="18" charset="0"/>
                <a:ea typeface="Times New Roman" panose="02020603050405020304" pitchFamily="18" charset="0"/>
              </a:rPr>
              <a:t>a koji predstavlja zasebni dvostrani </a:t>
            </a:r>
            <a:r>
              <a:rPr lang="hr-HR" sz="1800" i="1" dirty="0" err="1">
                <a:effectLst/>
                <a:latin typeface="Times New Roman" panose="02020603050405020304" pitchFamily="18" charset="0"/>
                <a:ea typeface="Times New Roman" panose="02020603050405020304" pitchFamily="18" charset="0"/>
              </a:rPr>
              <a:t>obveznopravni</a:t>
            </a:r>
            <a:r>
              <a:rPr lang="hr-HR" sz="1800" i="1" dirty="0">
                <a:effectLst/>
                <a:latin typeface="Times New Roman" panose="02020603050405020304" pitchFamily="18" charset="0"/>
                <a:ea typeface="Times New Roman" panose="02020603050405020304" pitchFamily="18" charset="0"/>
              </a:rPr>
              <a:t> odnos. </a:t>
            </a:r>
            <a:endParaRPr lang="en-US" i="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13446" y="421336"/>
            <a:ext cx="11182565"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IZDAVANJE VAUČERA</a:t>
            </a:r>
          </a:p>
        </p:txBody>
      </p:sp>
      <p:pic>
        <p:nvPicPr>
          <p:cNvPr id="7" name="Slika 6">
            <a:extLst>
              <a:ext uri="{FF2B5EF4-FFF2-40B4-BE49-F238E27FC236}">
                <a16:creationId xmlns:a16="http://schemas.microsoft.com/office/drawing/2014/main" id="{F5823BEF-A510-48F7-9FEB-01DEB508DC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9050" y="6246702"/>
            <a:ext cx="2136479" cy="474773"/>
          </a:xfrm>
          <a:prstGeom prst="rect">
            <a:avLst/>
          </a:prstGeom>
        </p:spPr>
      </p:pic>
    </p:spTree>
    <p:extLst>
      <p:ext uri="{BB962C8B-B14F-4D97-AF65-F5344CB8AC3E}">
        <p14:creationId xmlns:p14="http://schemas.microsoft.com/office/powerpoint/2010/main" val="1461730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524A93-4D01-410C-9BD1-7FCBBE658DBF}"/>
              </a:ext>
            </a:extLst>
          </p:cNvPr>
          <p:cNvSpPr>
            <a:spLocks noGrp="1"/>
          </p:cNvSpPr>
          <p:nvPr>
            <p:ph type="title"/>
          </p:nvPr>
        </p:nvSpPr>
        <p:spPr>
          <a:xfrm>
            <a:off x="696384" y="466364"/>
            <a:ext cx="10799233" cy="524961"/>
          </a:xfrm>
        </p:spPr>
        <p:style>
          <a:lnRef idx="1">
            <a:schemeClr val="accent1"/>
          </a:lnRef>
          <a:fillRef idx="2">
            <a:schemeClr val="accent1"/>
          </a:fillRef>
          <a:effectRef idx="1">
            <a:schemeClr val="accent1"/>
          </a:effectRef>
          <a:fontRef idx="minor">
            <a:schemeClr val="dk1"/>
          </a:fontRef>
        </p:style>
        <p:txBody>
          <a:bodyPr>
            <a:normAutofit/>
          </a:bodyPr>
          <a:lstStyle/>
          <a:p>
            <a:r>
              <a:rPr lang="hr-HR" sz="2400" b="1" dirty="0">
                <a:latin typeface="+mj-lt"/>
              </a:rPr>
              <a:t>PROVEDBA AKTIVNOSTI</a:t>
            </a:r>
          </a:p>
        </p:txBody>
      </p:sp>
      <p:sp>
        <p:nvSpPr>
          <p:cNvPr id="3" name="Rezervirano mjesto sadržaja 2">
            <a:extLst>
              <a:ext uri="{FF2B5EF4-FFF2-40B4-BE49-F238E27FC236}">
                <a16:creationId xmlns:a16="http://schemas.microsoft.com/office/drawing/2014/main" id="{131A643D-332C-4363-92C8-6CBF0102447E}"/>
              </a:ext>
            </a:extLst>
          </p:cNvPr>
          <p:cNvSpPr>
            <a:spLocks noGrp="1"/>
          </p:cNvSpPr>
          <p:nvPr>
            <p:ph idx="1"/>
          </p:nvPr>
        </p:nvSpPr>
        <p:spPr>
          <a:xfrm>
            <a:off x="696385" y="1175430"/>
            <a:ext cx="10799232" cy="1685334"/>
          </a:xfrm>
        </p:spPr>
        <p:style>
          <a:lnRef idx="0">
            <a:scrgbClr r="0" g="0" b="0"/>
          </a:lnRef>
          <a:fillRef idx="1003">
            <a:schemeClr val="lt1"/>
          </a:fillRef>
          <a:effectRef idx="0">
            <a:scrgbClr r="0" g="0" b="0"/>
          </a:effectRef>
          <a:fontRef idx="major"/>
        </p:style>
        <p:txBody>
          <a:bodyPr>
            <a:normAutofit/>
          </a:bodyPr>
          <a:lstStyle/>
          <a:p>
            <a:pPr marL="458389" indent="-457189" algn="just">
              <a:lnSpc>
                <a:spcPct val="100000"/>
              </a:lnSpc>
              <a:spcAft>
                <a:spcPts val="600"/>
              </a:spcAft>
            </a:pPr>
            <a:r>
              <a:rPr lang="en-GB" sz="1800" dirty="0" err="1"/>
              <a:t>Provedba</a:t>
            </a:r>
            <a:r>
              <a:rPr lang="en-GB" sz="1800" dirty="0"/>
              <a:t> </a:t>
            </a:r>
            <a:r>
              <a:rPr lang="en-GB" sz="1800" dirty="0" err="1"/>
              <a:t>projekta</a:t>
            </a:r>
            <a:r>
              <a:rPr lang="en-GB" sz="1800" dirty="0"/>
              <a:t> ne </a:t>
            </a:r>
            <a:r>
              <a:rPr lang="en-GB" sz="1800" dirty="0" err="1"/>
              <a:t>smije</a:t>
            </a:r>
            <a:r>
              <a:rPr lang="en-GB" sz="1800" dirty="0"/>
              <a:t> </a:t>
            </a:r>
            <a:r>
              <a:rPr lang="en-GB" sz="1800" dirty="0" err="1"/>
              <a:t>započeti</a:t>
            </a:r>
            <a:r>
              <a:rPr lang="en-GB" sz="1800" dirty="0"/>
              <a:t> </a:t>
            </a:r>
            <a:r>
              <a:rPr lang="en-GB" sz="1800" dirty="0" err="1"/>
              <a:t>prije</a:t>
            </a:r>
            <a:r>
              <a:rPr lang="en-GB" sz="1800" dirty="0"/>
              <a:t> </a:t>
            </a:r>
            <a:r>
              <a:rPr lang="en-GB" sz="1800" dirty="0" err="1"/>
              <a:t>izdavanja</a:t>
            </a:r>
            <a:r>
              <a:rPr lang="en-GB" sz="1800" dirty="0"/>
              <a:t> </a:t>
            </a:r>
            <a:r>
              <a:rPr lang="en-GB" sz="1800" dirty="0" err="1"/>
              <a:t>vaučera</a:t>
            </a:r>
            <a:endParaRPr lang="en-GB" sz="1800" dirty="0"/>
          </a:p>
          <a:p>
            <a:pPr marL="458389" indent="-457189" algn="just">
              <a:lnSpc>
                <a:spcPct val="100000"/>
              </a:lnSpc>
              <a:spcAft>
                <a:spcPts val="600"/>
              </a:spcAft>
            </a:pPr>
            <a:r>
              <a:rPr lang="en-GB" sz="1800" dirty="0" err="1"/>
              <a:t>Razdoblje</a:t>
            </a:r>
            <a:r>
              <a:rPr lang="en-GB" sz="1800" dirty="0"/>
              <a:t> </a:t>
            </a:r>
            <a:r>
              <a:rPr lang="en-GB" sz="1800" dirty="0" err="1"/>
              <a:t>provedbe</a:t>
            </a:r>
            <a:r>
              <a:rPr lang="en-GB" sz="1800" dirty="0"/>
              <a:t> ne </a:t>
            </a:r>
            <a:r>
              <a:rPr lang="en-GB" sz="1800" dirty="0" err="1"/>
              <a:t>smije</a:t>
            </a:r>
            <a:r>
              <a:rPr lang="en-GB" sz="1800" dirty="0"/>
              <a:t> </a:t>
            </a:r>
            <a:r>
              <a:rPr lang="en-GB" sz="1800" dirty="0" err="1"/>
              <a:t>trajati</a:t>
            </a:r>
            <a:r>
              <a:rPr lang="en-GB" sz="1800" dirty="0"/>
              <a:t> </a:t>
            </a:r>
            <a:r>
              <a:rPr lang="en-GB" sz="1800" dirty="0" err="1"/>
              <a:t>duže</a:t>
            </a:r>
            <a:r>
              <a:rPr lang="en-GB" sz="1800" dirty="0"/>
              <a:t> od 12 </a:t>
            </a:r>
            <a:r>
              <a:rPr lang="en-GB" sz="1800" dirty="0" err="1"/>
              <a:t>mjeseci</a:t>
            </a:r>
            <a:r>
              <a:rPr lang="en-GB" sz="1800" dirty="0"/>
              <a:t> od </a:t>
            </a:r>
            <a:r>
              <a:rPr lang="en-GB" sz="1800" dirty="0" err="1"/>
              <a:t>datuma</a:t>
            </a:r>
            <a:r>
              <a:rPr lang="en-GB" sz="1800" dirty="0"/>
              <a:t> </a:t>
            </a:r>
            <a:r>
              <a:rPr lang="en-GB" sz="1800" dirty="0" err="1"/>
              <a:t>izdavanja</a:t>
            </a:r>
            <a:r>
              <a:rPr lang="en-GB" sz="1800" dirty="0"/>
              <a:t> </a:t>
            </a:r>
            <a:r>
              <a:rPr lang="en-GB" sz="1800" dirty="0" err="1"/>
              <a:t>vaučera</a:t>
            </a:r>
            <a:endParaRPr lang="en-GB" sz="1800" dirty="0"/>
          </a:p>
          <a:p>
            <a:pPr marL="458389" indent="-457189" algn="just">
              <a:lnSpc>
                <a:spcPct val="100000"/>
              </a:lnSpc>
              <a:spcAft>
                <a:spcPts val="600"/>
              </a:spcAft>
            </a:pPr>
            <a:r>
              <a:rPr lang="en-GB" sz="1800" dirty="0" err="1">
                <a:latin typeface="+mj-lt"/>
              </a:rPr>
              <a:t>Početkom</a:t>
            </a:r>
            <a:r>
              <a:rPr lang="en-GB" sz="1800" dirty="0">
                <a:latin typeface="+mj-lt"/>
              </a:rPr>
              <a:t> </a:t>
            </a:r>
            <a:r>
              <a:rPr lang="en-GB" sz="1800" dirty="0" err="1">
                <a:latin typeface="+mj-lt"/>
              </a:rPr>
              <a:t>provedbe</a:t>
            </a:r>
            <a:r>
              <a:rPr lang="en-GB" sz="1800" dirty="0">
                <a:latin typeface="+mj-lt"/>
              </a:rPr>
              <a:t> </a:t>
            </a:r>
            <a:r>
              <a:rPr lang="en-GB" sz="1800" dirty="0" err="1">
                <a:latin typeface="+mj-lt"/>
              </a:rPr>
              <a:t>projekta</a:t>
            </a:r>
            <a:r>
              <a:rPr lang="en-GB" sz="1800" dirty="0">
                <a:latin typeface="+mj-lt"/>
              </a:rPr>
              <a:t> </a:t>
            </a:r>
            <a:r>
              <a:rPr lang="en-GB" sz="1800" dirty="0" err="1">
                <a:latin typeface="+mj-lt"/>
              </a:rPr>
              <a:t>smatra</a:t>
            </a:r>
            <a:r>
              <a:rPr lang="en-GB" sz="1800" dirty="0">
                <a:latin typeface="+mj-lt"/>
              </a:rPr>
              <a:t> se datum </a:t>
            </a:r>
            <a:r>
              <a:rPr lang="en-GB" sz="1800" dirty="0" err="1">
                <a:latin typeface="+mj-lt"/>
              </a:rPr>
              <a:t>izdavanja</a:t>
            </a:r>
            <a:r>
              <a:rPr lang="en-GB" sz="1800" dirty="0">
                <a:latin typeface="+mj-lt"/>
              </a:rPr>
              <a:t> </a:t>
            </a:r>
            <a:r>
              <a:rPr lang="en-GB" sz="1800" dirty="0" err="1">
                <a:latin typeface="+mj-lt"/>
              </a:rPr>
              <a:t>vaučera</a:t>
            </a:r>
            <a:r>
              <a:rPr lang="en-GB" sz="1800" dirty="0">
                <a:latin typeface="+mj-lt"/>
              </a:rPr>
              <a:t>. </a:t>
            </a:r>
            <a:r>
              <a:rPr lang="en-GB" sz="1800" dirty="0" err="1">
                <a:latin typeface="+mj-lt"/>
              </a:rPr>
              <a:t>Razdoblje</a:t>
            </a:r>
            <a:r>
              <a:rPr lang="en-GB" sz="1800" dirty="0">
                <a:latin typeface="+mj-lt"/>
              </a:rPr>
              <a:t> </a:t>
            </a:r>
            <a:r>
              <a:rPr lang="en-GB" sz="1800" dirty="0" err="1">
                <a:latin typeface="+mj-lt"/>
              </a:rPr>
              <a:t>provedbe</a:t>
            </a:r>
            <a:r>
              <a:rPr lang="en-GB" sz="1800" dirty="0">
                <a:latin typeface="+mj-lt"/>
              </a:rPr>
              <a:t> </a:t>
            </a:r>
            <a:r>
              <a:rPr lang="en-GB" sz="1800" dirty="0" err="1">
                <a:latin typeface="+mj-lt"/>
              </a:rPr>
              <a:t>istječe</a:t>
            </a:r>
            <a:r>
              <a:rPr lang="en-GB" sz="1800" dirty="0">
                <a:latin typeface="+mj-lt"/>
              </a:rPr>
              <a:t> </a:t>
            </a:r>
            <a:r>
              <a:rPr lang="en-GB" sz="1800" dirty="0" err="1">
                <a:latin typeface="+mj-lt"/>
              </a:rPr>
              <a:t>završetkom</a:t>
            </a:r>
            <a:r>
              <a:rPr lang="en-GB" sz="1800" dirty="0">
                <a:latin typeface="+mj-lt"/>
              </a:rPr>
              <a:t> </a:t>
            </a:r>
            <a:r>
              <a:rPr lang="en-GB" sz="1800" dirty="0" err="1">
                <a:latin typeface="+mj-lt"/>
              </a:rPr>
              <a:t>obavljanja</a:t>
            </a:r>
            <a:r>
              <a:rPr lang="en-GB" sz="1800" dirty="0">
                <a:latin typeface="+mj-lt"/>
              </a:rPr>
              <a:t> </a:t>
            </a:r>
            <a:r>
              <a:rPr lang="en-GB" sz="1800" dirty="0" err="1">
                <a:latin typeface="+mj-lt"/>
              </a:rPr>
              <a:t>projektnih</a:t>
            </a:r>
            <a:r>
              <a:rPr lang="en-GB" sz="1800" dirty="0">
                <a:latin typeface="+mj-lt"/>
              </a:rPr>
              <a:t> </a:t>
            </a:r>
            <a:r>
              <a:rPr lang="en-GB" sz="1800" dirty="0" err="1">
                <a:latin typeface="+mj-lt"/>
              </a:rPr>
              <a:t>aktivnosti</a:t>
            </a:r>
            <a:r>
              <a:rPr lang="en-GB" sz="1800" dirty="0">
                <a:latin typeface="+mj-lt"/>
              </a:rPr>
              <a:t>. </a:t>
            </a:r>
            <a:endParaRPr lang="hr-HR" sz="1800" dirty="0">
              <a:latin typeface="+mj-lt"/>
            </a:endParaRPr>
          </a:p>
        </p:txBody>
      </p:sp>
      <p:pic>
        <p:nvPicPr>
          <p:cNvPr id="6" name="Picture 5">
            <a:extLst>
              <a:ext uri="{FF2B5EF4-FFF2-40B4-BE49-F238E27FC236}">
                <a16:creationId xmlns:a16="http://schemas.microsoft.com/office/drawing/2014/main" id="{DA5FF66A-FA45-4A27-9FA6-4210617FB10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7" name="Slika 6">
            <a:extLst>
              <a:ext uri="{FF2B5EF4-FFF2-40B4-BE49-F238E27FC236}">
                <a16:creationId xmlns:a16="http://schemas.microsoft.com/office/drawing/2014/main" id="{E00A755E-D930-4CC4-91EF-B9B3DDC434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
        <p:nvSpPr>
          <p:cNvPr id="10" name="TextBox 9">
            <a:extLst>
              <a:ext uri="{FF2B5EF4-FFF2-40B4-BE49-F238E27FC236}">
                <a16:creationId xmlns:a16="http://schemas.microsoft.com/office/drawing/2014/main" id="{AE44F003-525C-4040-BE5A-87F63BA3C7E3}"/>
              </a:ext>
            </a:extLst>
          </p:cNvPr>
          <p:cNvSpPr txBox="1"/>
          <p:nvPr/>
        </p:nvSpPr>
        <p:spPr>
          <a:xfrm>
            <a:off x="1049154" y="3452644"/>
            <a:ext cx="9384631" cy="709233"/>
          </a:xfrm>
          <a:prstGeom prst="rect">
            <a:avLst/>
          </a:prstGeom>
          <a:noFill/>
          <a:ln>
            <a:solidFill>
              <a:srgbClr val="FF0000"/>
            </a:solidFill>
          </a:ln>
        </p:spPr>
        <p:txBody>
          <a:bodyPr wrap="square">
            <a:spAutoFit/>
          </a:bodyPr>
          <a:lstStyle/>
          <a:p>
            <a:pPr algn="ctr">
              <a:lnSpc>
                <a:spcPct val="115000"/>
              </a:lnSpc>
              <a:spcAft>
                <a:spcPts val="600"/>
              </a:spcAft>
            </a:pPr>
            <a:r>
              <a:rPr lang="hr-HR" sz="1800" b="1" dirty="0">
                <a:solidFill>
                  <a:srgbClr val="000000"/>
                </a:solidFill>
                <a:effectLst/>
                <a:latin typeface="+mj-lt"/>
                <a:ea typeface="Times New Roman" panose="02020603050405020304" pitchFamily="18" charset="0"/>
                <a:cs typeface="Times New Roman" panose="02020603050405020304" pitchFamily="18" charset="0"/>
              </a:rPr>
              <a:t>Korisnik je bez odgađanja obvezan obavijestiti PT o okolnostima zbog kojih vaučer u za to predviđenom roku nije iskorišten, u kojem slučaju NT može poništiti vaučer.</a:t>
            </a:r>
            <a:endParaRPr lang="en-GB" sz="1600" dirty="0">
              <a:effectLst/>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6967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50476"/>
            <a:ext cx="10799233" cy="569960"/>
          </a:xfrm>
        </p:spPr>
        <p:txBody>
          <a:bodyPr>
            <a:normAutofit fontScale="90000"/>
          </a:bodyPr>
          <a:lstStyle/>
          <a:p>
            <a:br>
              <a:rPr lang="en-US" sz="3200" b="1" dirty="0"/>
            </a:br>
            <a:endParaRPr lang="en-US" sz="3200" b="1" dirty="0"/>
          </a:p>
        </p:txBody>
      </p:sp>
      <p:sp>
        <p:nvSpPr>
          <p:cNvPr id="4" name="TextBox 3">
            <a:extLst>
              <a:ext uri="{FF2B5EF4-FFF2-40B4-BE49-F238E27FC236}">
                <a16:creationId xmlns:a16="http://schemas.microsoft.com/office/drawing/2014/main" id="{5F96566A-24A1-421D-BEB1-9FDF1B0D3515}"/>
              </a:ext>
            </a:extLst>
          </p:cNvPr>
          <p:cNvSpPr txBox="1"/>
          <p:nvPr/>
        </p:nvSpPr>
        <p:spPr>
          <a:xfrm>
            <a:off x="531785" y="394157"/>
            <a:ext cx="10953249"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hr-HR" sz="2400" b="1" dirty="0">
                <a:latin typeface="+mj-lt"/>
              </a:rPr>
              <a:t>NAPLATA VAUČERA</a:t>
            </a:r>
            <a:r>
              <a:rPr lang="en-GB" sz="2400" b="1" dirty="0">
                <a:latin typeface="+mj-lt"/>
              </a:rPr>
              <a:t> I </a:t>
            </a:r>
            <a:endParaRPr lang="hr-HR" sz="2400" b="1" dirty="0">
              <a:latin typeface="+mj-lt"/>
            </a:endParaRPr>
          </a:p>
        </p:txBody>
      </p:sp>
      <p:pic>
        <p:nvPicPr>
          <p:cNvPr id="5" name="Slika 6">
            <a:extLst>
              <a:ext uri="{FF2B5EF4-FFF2-40B4-BE49-F238E27FC236}">
                <a16:creationId xmlns:a16="http://schemas.microsoft.com/office/drawing/2014/main" id="{11F8EAA7-3181-4FD5-B7EF-803B6DE874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pic>
        <p:nvPicPr>
          <p:cNvPr id="6" name="Picture 5">
            <a:extLst>
              <a:ext uri="{FF2B5EF4-FFF2-40B4-BE49-F238E27FC236}">
                <a16:creationId xmlns:a16="http://schemas.microsoft.com/office/drawing/2014/main" id="{A384C428-A312-4665-B6C0-D8416E1322A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9" name="Rezervirano mjesto sadržaja 2">
            <a:extLst>
              <a:ext uri="{FF2B5EF4-FFF2-40B4-BE49-F238E27FC236}">
                <a16:creationId xmlns:a16="http://schemas.microsoft.com/office/drawing/2014/main" id="{D1978385-7A49-4436-929B-149225CF738F}"/>
              </a:ext>
            </a:extLst>
          </p:cNvPr>
          <p:cNvSpPr txBox="1">
            <a:spLocks/>
          </p:cNvSpPr>
          <p:nvPr/>
        </p:nvSpPr>
        <p:spPr>
          <a:xfrm>
            <a:off x="685801" y="1099503"/>
            <a:ext cx="10799233" cy="4807338"/>
          </a:xfrm>
          <a:prstGeom prst="rect">
            <a:avLst/>
          </a:prstGeom>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j-lt"/>
                <a:ea typeface="+mj-ea"/>
                <a:cs typeface="+mj-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j-lt"/>
                <a:ea typeface="+mj-ea"/>
                <a:cs typeface="+mj-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j-ea"/>
                <a:cs typeface="+mj-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j-ea"/>
                <a:cs typeface="+mj-cs"/>
              </a:defRPr>
            </a:lvl9pPr>
          </a:lstStyle>
          <a:p>
            <a:pPr marL="1200" indent="0" algn="just">
              <a:lnSpc>
                <a:spcPct val="100000"/>
              </a:lnSpc>
              <a:spcAft>
                <a:spcPts val="600"/>
              </a:spcAft>
              <a:buNone/>
            </a:pPr>
            <a:r>
              <a:rPr lang="en-GB" sz="1800" dirty="0" err="1"/>
              <a:t>Zahtjev</a:t>
            </a:r>
            <a:r>
              <a:rPr lang="en-GB" sz="1800" dirty="0"/>
              <a:t> za </a:t>
            </a:r>
            <a:r>
              <a:rPr lang="en-GB" sz="1800" dirty="0" err="1"/>
              <a:t>naplatu</a:t>
            </a:r>
            <a:r>
              <a:rPr lang="en-GB" sz="1800" dirty="0"/>
              <a:t> </a:t>
            </a:r>
            <a:r>
              <a:rPr lang="en-GB" sz="1800" dirty="0" err="1"/>
              <a:t>vaučera</a:t>
            </a:r>
            <a:r>
              <a:rPr lang="en-GB" sz="1800" dirty="0"/>
              <a:t> </a:t>
            </a:r>
            <a:r>
              <a:rPr lang="en-GB" sz="1800" dirty="0" err="1"/>
              <a:t>Korisnik</a:t>
            </a:r>
            <a:r>
              <a:rPr lang="en-GB" sz="1800" dirty="0"/>
              <a:t> </a:t>
            </a:r>
            <a:r>
              <a:rPr lang="en-GB" sz="1800" dirty="0" err="1"/>
              <a:t>može</a:t>
            </a:r>
            <a:r>
              <a:rPr lang="en-GB" sz="1800" dirty="0"/>
              <a:t> </a:t>
            </a:r>
            <a:r>
              <a:rPr lang="en-GB" sz="1800" dirty="0" err="1"/>
              <a:t>podnijeti</a:t>
            </a:r>
            <a:r>
              <a:rPr lang="en-GB" sz="1800" dirty="0"/>
              <a:t> u </a:t>
            </a:r>
            <a:r>
              <a:rPr lang="en-GB" sz="1800" dirty="0" err="1"/>
              <a:t>roku</a:t>
            </a:r>
            <a:r>
              <a:rPr lang="en-GB" sz="1800" dirty="0"/>
              <a:t> </a:t>
            </a:r>
            <a:r>
              <a:rPr lang="en-GB" sz="1800" dirty="0" err="1"/>
              <a:t>trideset</a:t>
            </a:r>
            <a:r>
              <a:rPr lang="en-GB" sz="1800" dirty="0"/>
              <a:t> (30) dana od dana </a:t>
            </a:r>
            <a:r>
              <a:rPr lang="en-GB" sz="1800" dirty="0" err="1"/>
              <a:t>isporuke</a:t>
            </a:r>
            <a:r>
              <a:rPr lang="en-GB" sz="1800" dirty="0"/>
              <a:t> </a:t>
            </a:r>
            <a:r>
              <a:rPr lang="en-GB" sz="1800" dirty="0" err="1"/>
              <a:t>usluge</a:t>
            </a:r>
            <a:r>
              <a:rPr lang="en-GB" sz="1800" dirty="0"/>
              <a:t>, a </a:t>
            </a:r>
            <a:r>
              <a:rPr lang="en-GB" sz="1800" dirty="0" err="1"/>
              <a:t>najkasnije</a:t>
            </a:r>
            <a:r>
              <a:rPr lang="en-GB" sz="1800" dirty="0"/>
              <a:t> u </a:t>
            </a:r>
            <a:r>
              <a:rPr lang="en-GB" sz="1800" dirty="0" err="1"/>
              <a:t>roku</a:t>
            </a:r>
            <a:r>
              <a:rPr lang="en-GB" sz="1800" dirty="0"/>
              <a:t> od 30 dana od </a:t>
            </a:r>
            <a:r>
              <a:rPr lang="en-GB" sz="1800" dirty="0" err="1"/>
              <a:t>isteka</a:t>
            </a:r>
            <a:r>
              <a:rPr lang="en-GB" sz="1800" dirty="0"/>
              <a:t> </a:t>
            </a:r>
            <a:r>
              <a:rPr lang="en-GB" sz="1800" dirty="0" err="1"/>
              <a:t>dvanaest</a:t>
            </a:r>
            <a:r>
              <a:rPr lang="en-GB" sz="1800" dirty="0"/>
              <a:t> (12) </a:t>
            </a:r>
            <a:r>
              <a:rPr lang="en-GB" sz="1800" dirty="0" err="1"/>
              <a:t>mjeseci</a:t>
            </a:r>
            <a:r>
              <a:rPr lang="en-GB" sz="1800" dirty="0"/>
              <a:t> od </a:t>
            </a:r>
            <a:r>
              <a:rPr lang="en-GB" sz="1800" dirty="0" err="1"/>
              <a:t>datuma</a:t>
            </a:r>
            <a:r>
              <a:rPr lang="en-GB" sz="1800" dirty="0"/>
              <a:t> </a:t>
            </a:r>
            <a:r>
              <a:rPr lang="en-GB" sz="1800" dirty="0" err="1"/>
              <a:t>izdavanja</a:t>
            </a:r>
            <a:r>
              <a:rPr lang="en-GB" sz="1800" dirty="0"/>
              <a:t> </a:t>
            </a:r>
            <a:r>
              <a:rPr lang="en-GB" sz="1800" dirty="0" err="1"/>
              <a:t>vaučera</a:t>
            </a:r>
            <a:endParaRPr lang="en-GB" sz="1800" dirty="0"/>
          </a:p>
          <a:p>
            <a:pPr marL="1200" indent="0" algn="just">
              <a:lnSpc>
                <a:spcPct val="100000"/>
              </a:lnSpc>
              <a:spcAft>
                <a:spcPts val="600"/>
              </a:spcAft>
              <a:buNone/>
            </a:pPr>
            <a:r>
              <a:rPr lang="en-GB" sz="1800" dirty="0" err="1"/>
              <a:t>Podnosi</a:t>
            </a:r>
            <a:r>
              <a:rPr lang="en-GB" sz="1800" dirty="0"/>
              <a:t> se </a:t>
            </a:r>
            <a:r>
              <a:rPr lang="en-GB" sz="1800" b="1" dirty="0"/>
              <a:t>1 </a:t>
            </a:r>
            <a:r>
              <a:rPr lang="en-GB" sz="1800" b="1" dirty="0" err="1"/>
              <a:t>Zahtjev</a:t>
            </a:r>
            <a:r>
              <a:rPr lang="en-GB" sz="1800" b="1" dirty="0"/>
              <a:t> za </a:t>
            </a:r>
            <a:r>
              <a:rPr lang="en-GB" sz="1800" b="1" dirty="0" err="1"/>
              <a:t>nadoknadom</a:t>
            </a:r>
            <a:r>
              <a:rPr lang="en-GB" sz="1800" b="1" dirty="0"/>
              <a:t> </a:t>
            </a:r>
            <a:r>
              <a:rPr lang="en-GB" sz="1800" b="1" dirty="0" err="1"/>
              <a:t>sredstava</a:t>
            </a:r>
            <a:r>
              <a:rPr lang="en-GB" sz="1800" b="1" dirty="0"/>
              <a:t> </a:t>
            </a:r>
            <a:r>
              <a:rPr lang="en-GB" sz="1800" dirty="0"/>
              <a:t>(ZNS) </a:t>
            </a:r>
            <a:r>
              <a:rPr lang="en-GB" sz="1800" b="1" dirty="0" err="1"/>
              <a:t>nakon</a:t>
            </a:r>
            <a:r>
              <a:rPr lang="en-GB" sz="1800" b="1" dirty="0"/>
              <a:t> </a:t>
            </a:r>
            <a:r>
              <a:rPr lang="en-GB" sz="1800" b="1" dirty="0" err="1"/>
              <a:t>završene</a:t>
            </a:r>
            <a:r>
              <a:rPr lang="en-GB" sz="1800" b="1" dirty="0"/>
              <a:t> </a:t>
            </a:r>
            <a:r>
              <a:rPr lang="en-GB" sz="1800" b="1" dirty="0" err="1"/>
              <a:t>projektne</a:t>
            </a:r>
            <a:r>
              <a:rPr lang="en-GB" sz="1800" b="1" dirty="0"/>
              <a:t> </a:t>
            </a:r>
            <a:r>
              <a:rPr lang="en-GB" sz="1800" b="1" dirty="0" err="1"/>
              <a:t>aktivnosti</a:t>
            </a:r>
            <a:r>
              <a:rPr lang="en-GB" sz="1800" dirty="0"/>
              <a:t>, </a:t>
            </a:r>
            <a:r>
              <a:rPr lang="en-GB" sz="1800" dirty="0" err="1"/>
              <a:t>odnosno</a:t>
            </a:r>
            <a:r>
              <a:rPr lang="en-GB" sz="1800" dirty="0"/>
              <a:t> </a:t>
            </a:r>
            <a:r>
              <a:rPr lang="en-GB" sz="1800" dirty="0" err="1"/>
              <a:t>nakon</a:t>
            </a:r>
            <a:r>
              <a:rPr lang="en-GB" sz="1800" dirty="0"/>
              <a:t> </a:t>
            </a:r>
            <a:r>
              <a:rPr lang="en-GB" sz="1800" dirty="0" err="1"/>
              <a:t>isporuke</a:t>
            </a:r>
            <a:r>
              <a:rPr lang="en-GB" sz="1800" dirty="0"/>
              <a:t> </a:t>
            </a:r>
            <a:r>
              <a:rPr lang="en-GB" sz="1800" dirty="0" err="1"/>
              <a:t>usluge</a:t>
            </a:r>
            <a:r>
              <a:rPr lang="en-GB" sz="1800" dirty="0"/>
              <a:t>, koji se </a:t>
            </a:r>
            <a:r>
              <a:rPr lang="en-GB" sz="1800" dirty="0" err="1"/>
              <a:t>smatra</a:t>
            </a:r>
            <a:r>
              <a:rPr lang="en-GB" sz="1800" dirty="0"/>
              <a:t> </a:t>
            </a:r>
            <a:r>
              <a:rPr lang="en-GB" sz="1800" dirty="0" err="1"/>
              <a:t>završnim</a:t>
            </a:r>
            <a:r>
              <a:rPr lang="en-GB" sz="1800" dirty="0"/>
              <a:t> ZNS-</a:t>
            </a:r>
            <a:r>
              <a:rPr lang="en-GB" sz="1800" dirty="0" err="1"/>
              <a:t>om.</a:t>
            </a:r>
            <a:endParaRPr lang="en-GB" sz="1800" dirty="0"/>
          </a:p>
          <a:p>
            <a:pPr marL="0" indent="0" algn="just">
              <a:lnSpc>
                <a:spcPct val="115000"/>
              </a:lnSpc>
              <a:spcAft>
                <a:spcPts val="600"/>
              </a:spcAft>
              <a:buNone/>
            </a:pPr>
            <a:r>
              <a:rPr lang="hr-HR" sz="1800" dirty="0"/>
              <a:t>Da bi naplatio vaučer Korisnik PT-u treba dostaviti:</a:t>
            </a:r>
            <a:endParaRPr lang="en-GB" sz="1800" dirty="0"/>
          </a:p>
          <a:p>
            <a:pPr marL="342900" lvl="0" indent="-342900" algn="just">
              <a:spcAft>
                <a:spcPts val="300"/>
              </a:spcAft>
              <a:buFont typeface="Times New Roman" panose="02020603050405020304" pitchFamily="18" charset="0"/>
              <a:buChar char="•"/>
            </a:pPr>
            <a:r>
              <a:rPr lang="hr-HR" sz="1800" dirty="0">
                <a:solidFill>
                  <a:srgbClr val="000000"/>
                </a:solidFill>
                <a:effectLst/>
                <a:ea typeface="Times New Roman" panose="02020603050405020304" pitchFamily="18" charset="0"/>
                <a:cs typeface="Times New Roman" panose="02020603050405020304" pitchFamily="18" charset="0"/>
              </a:rPr>
              <a:t>Zahtjev za nadoknadu sredstava - ZNS (dostupan u elektroničkom obliku u sustavu </a:t>
            </a:r>
            <a:r>
              <a:rPr lang="hr-HR" sz="1800" dirty="0" err="1">
                <a:solidFill>
                  <a:srgbClr val="000000"/>
                </a:solidFill>
                <a:effectLst/>
                <a:ea typeface="Times New Roman" panose="02020603050405020304" pitchFamily="18" charset="0"/>
                <a:cs typeface="Times New Roman" panose="02020603050405020304" pitchFamily="18" charset="0"/>
              </a:rPr>
              <a:t>eNPOO</a:t>
            </a:r>
            <a:r>
              <a:rPr lang="hr-HR" sz="1800" dirty="0">
                <a:solidFill>
                  <a:srgbClr val="000000"/>
                </a:solidFill>
                <a:effectLst/>
                <a:ea typeface="Times New Roman" panose="02020603050405020304" pitchFamily="18" charset="0"/>
                <a:cs typeface="Times New Roman" panose="02020603050405020304" pitchFamily="18" charset="0"/>
              </a:rPr>
              <a:t>)</a:t>
            </a:r>
            <a:endParaRPr lang="en-GB" sz="1800" dirty="0">
              <a:effectLst/>
              <a:ea typeface="Times New Roman" panose="02020603050405020304" pitchFamily="18" charset="0"/>
              <a:cs typeface="Times New Roman" panose="02020603050405020304" pitchFamily="18" charset="0"/>
            </a:endParaRPr>
          </a:p>
          <a:p>
            <a:pPr marL="342900" lvl="0" indent="-342900" algn="just">
              <a:spcAft>
                <a:spcPts val="300"/>
              </a:spcAft>
              <a:buFont typeface="Times New Roman" panose="02020603050405020304" pitchFamily="18" charset="0"/>
              <a:buChar char="•"/>
            </a:pPr>
            <a:r>
              <a:rPr lang="hr-HR" sz="1800" dirty="0">
                <a:solidFill>
                  <a:srgbClr val="000000"/>
                </a:solidFill>
                <a:effectLst/>
                <a:ea typeface="Times New Roman" panose="02020603050405020304" pitchFamily="18" charset="0"/>
                <a:cs typeface="Times New Roman" panose="02020603050405020304" pitchFamily="18" charset="0"/>
              </a:rPr>
              <a:t>Ugovor između pružatelja i Korisnika o pružanju usluga na temelju vaučera izdanog u okviru Poziva (s prilozima Ugovora) (Prilog 3.), temeljem kojeg je moguća usporedba s odabranim pružateljem usluga</a:t>
            </a:r>
            <a:endParaRPr lang="en-GB" sz="1800" dirty="0">
              <a:effectLst/>
              <a:ea typeface="Times New Roman" panose="02020603050405020304" pitchFamily="18" charset="0"/>
              <a:cs typeface="Times New Roman" panose="02020603050405020304" pitchFamily="18" charset="0"/>
            </a:endParaRPr>
          </a:p>
          <a:p>
            <a:pPr marL="342900" lvl="0" indent="-342900" algn="just">
              <a:spcAft>
                <a:spcPts val="300"/>
              </a:spcAft>
              <a:buFont typeface="Times New Roman" panose="02020603050405020304" pitchFamily="18" charset="0"/>
              <a:buChar char="•"/>
            </a:pPr>
            <a:r>
              <a:rPr lang="hr-HR" sz="1800" dirty="0">
                <a:solidFill>
                  <a:srgbClr val="000000"/>
                </a:solidFill>
                <a:effectLst/>
                <a:ea typeface="Times New Roman" panose="02020603050405020304" pitchFamily="18" charset="0"/>
                <a:cs typeface="Times New Roman" panose="02020603050405020304" pitchFamily="18" charset="0"/>
              </a:rPr>
              <a:t>Račun pružatelja usluge</a:t>
            </a:r>
            <a:endParaRPr lang="en-GB" sz="1800" dirty="0">
              <a:effectLst/>
              <a:ea typeface="Times New Roman" panose="02020603050405020304" pitchFamily="18" charset="0"/>
              <a:cs typeface="Times New Roman" panose="02020603050405020304" pitchFamily="18" charset="0"/>
            </a:endParaRPr>
          </a:p>
          <a:p>
            <a:pPr marL="342900" lvl="0" indent="-342900" algn="just">
              <a:spcAft>
                <a:spcPts val="300"/>
              </a:spcAft>
              <a:buFont typeface="Times New Roman" panose="02020603050405020304" pitchFamily="18" charset="0"/>
              <a:buChar char="•"/>
            </a:pPr>
            <a:r>
              <a:rPr lang="hr-HR" sz="1800" dirty="0">
                <a:solidFill>
                  <a:srgbClr val="000000"/>
                </a:solidFill>
                <a:effectLst/>
                <a:ea typeface="Times New Roman" panose="02020603050405020304" pitchFamily="18" charset="0"/>
                <a:cs typeface="Times New Roman" panose="02020603050405020304" pitchFamily="18" charset="0"/>
              </a:rPr>
              <a:t>Dokaz o izvršenom plaćanju </a:t>
            </a:r>
            <a:endParaRPr lang="en-GB" sz="1800" dirty="0">
              <a:effectLst/>
              <a:ea typeface="Times New Roman" panose="02020603050405020304" pitchFamily="18" charset="0"/>
              <a:cs typeface="Times New Roman" panose="02020603050405020304" pitchFamily="18" charset="0"/>
            </a:endParaRPr>
          </a:p>
          <a:p>
            <a:pPr marL="342900" lvl="0" indent="-342900" algn="just">
              <a:spcAft>
                <a:spcPts val="300"/>
              </a:spcAft>
              <a:buFont typeface="Times New Roman" panose="02020603050405020304" pitchFamily="18" charset="0"/>
              <a:buChar char="•"/>
            </a:pPr>
            <a:r>
              <a:rPr lang="hr-HR" sz="1800" dirty="0">
                <a:solidFill>
                  <a:srgbClr val="000000"/>
                </a:solidFill>
                <a:effectLst/>
                <a:ea typeface="Times New Roman" panose="02020603050405020304" pitchFamily="18" charset="0"/>
                <a:cs typeface="Times New Roman" panose="02020603050405020304" pitchFamily="18" charset="0"/>
              </a:rPr>
              <a:t>Iskorišteni vaučer </a:t>
            </a:r>
            <a:endParaRPr lang="en-GB" sz="1800" dirty="0">
              <a:effectLst/>
              <a:ea typeface="Times New Roman" panose="02020603050405020304" pitchFamily="18" charset="0"/>
              <a:cs typeface="Times New Roman" panose="02020603050405020304" pitchFamily="18" charset="0"/>
            </a:endParaRPr>
          </a:p>
          <a:p>
            <a:pPr marL="342900" lvl="0" indent="-342900" algn="just">
              <a:spcAft>
                <a:spcPts val="300"/>
              </a:spcAft>
              <a:buFont typeface="Times New Roman" panose="02020603050405020304" pitchFamily="18" charset="0"/>
              <a:buChar char="•"/>
            </a:pPr>
            <a:r>
              <a:rPr lang="hr-HR" sz="1800" dirty="0">
                <a:solidFill>
                  <a:srgbClr val="000000"/>
                </a:solidFill>
                <a:effectLst/>
                <a:ea typeface="Times New Roman" panose="02020603050405020304" pitchFamily="18" charset="0"/>
                <a:cs typeface="Times New Roman" panose="02020603050405020304" pitchFamily="18" charset="0"/>
              </a:rPr>
              <a:t>Izvješće pružatelja usluge i Korisnika (Prilog </a:t>
            </a:r>
            <a:r>
              <a:rPr lang="en-US" sz="1800" dirty="0">
                <a:solidFill>
                  <a:srgbClr val="000000"/>
                </a:solidFill>
                <a:effectLst/>
                <a:ea typeface="Times New Roman" panose="02020603050405020304" pitchFamily="18" charset="0"/>
                <a:cs typeface="Times New Roman" panose="02020603050405020304" pitchFamily="18" charset="0"/>
              </a:rPr>
              <a:t>5.)</a:t>
            </a:r>
            <a:endParaRPr lang="en-GB" sz="1800" dirty="0">
              <a:effectLst/>
              <a:ea typeface="Times New Roman" panose="02020603050405020304" pitchFamily="18" charset="0"/>
              <a:cs typeface="Times New Roman" panose="02020603050405020304" pitchFamily="18" charset="0"/>
            </a:endParaRPr>
          </a:p>
          <a:p>
            <a:pPr marL="458389" indent="-457189" algn="just">
              <a:lnSpc>
                <a:spcPct val="100000"/>
              </a:lnSpc>
              <a:spcAft>
                <a:spcPts val="600"/>
              </a:spcAft>
            </a:pPr>
            <a:endParaRPr lang="en-GB" sz="1800" dirty="0"/>
          </a:p>
          <a:p>
            <a:pPr marL="458389" indent="-457189" algn="just">
              <a:lnSpc>
                <a:spcPct val="100000"/>
              </a:lnSpc>
              <a:spcAft>
                <a:spcPts val="600"/>
              </a:spcAft>
            </a:pPr>
            <a:endParaRPr lang="en-GB" sz="1800" dirty="0"/>
          </a:p>
          <a:p>
            <a:pPr marL="458389" indent="-457189" algn="just">
              <a:lnSpc>
                <a:spcPct val="100000"/>
              </a:lnSpc>
              <a:spcAft>
                <a:spcPts val="600"/>
              </a:spcAft>
            </a:pPr>
            <a:endParaRPr lang="en-GB" sz="1800" dirty="0"/>
          </a:p>
          <a:p>
            <a:pPr marL="458389" indent="-457189" algn="just">
              <a:lnSpc>
                <a:spcPct val="100000"/>
              </a:lnSpc>
              <a:spcAft>
                <a:spcPts val="600"/>
              </a:spcAft>
            </a:pPr>
            <a:endParaRPr lang="hr-HR" sz="1800" dirty="0"/>
          </a:p>
        </p:txBody>
      </p:sp>
    </p:spTree>
    <p:extLst>
      <p:ext uri="{BB962C8B-B14F-4D97-AF65-F5344CB8AC3E}">
        <p14:creationId xmlns:p14="http://schemas.microsoft.com/office/powerpoint/2010/main" val="18368088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a:xfrm>
            <a:off x="571886" y="1191490"/>
            <a:ext cx="10936492" cy="3550327"/>
          </a:xfrm>
        </p:spPr>
        <p:style>
          <a:lnRef idx="0">
            <a:scrgbClr r="0" g="0" b="0"/>
          </a:lnRef>
          <a:fillRef idx="1003">
            <a:schemeClr val="lt1"/>
          </a:fillRef>
          <a:effectRef idx="0">
            <a:scrgbClr r="0" g="0" b="0"/>
          </a:effectRef>
          <a:fontRef idx="major"/>
        </p:style>
        <p:txBody>
          <a:bodyPr/>
          <a:lstStyle/>
          <a:p>
            <a:pPr marL="1920" indent="0" defTabSz="1219170">
              <a:lnSpc>
                <a:spcPct val="100000"/>
              </a:lnSpc>
              <a:spcBef>
                <a:spcPts val="0"/>
              </a:spcBef>
              <a:spcAft>
                <a:spcPts val="800"/>
              </a:spcAft>
              <a:buClr>
                <a:srgbClr val="000000"/>
              </a:buClr>
              <a:buNone/>
              <a:defRPr/>
            </a:pPr>
            <a:r>
              <a:rPr lang="en-US" sz="1800" spc="-1" dirty="0" err="1">
                <a:solidFill>
                  <a:srgbClr val="000000"/>
                </a:solidFill>
                <a:latin typeface="+mj-lt"/>
                <a:ea typeface="MS PGothic"/>
              </a:rPr>
              <a:t>Troškovi</a:t>
            </a:r>
            <a:r>
              <a:rPr lang="en-US" sz="1800" spc="-1" dirty="0">
                <a:solidFill>
                  <a:srgbClr val="000000"/>
                </a:solidFill>
                <a:latin typeface="+mj-lt"/>
                <a:ea typeface="MS PGothic"/>
              </a:rPr>
              <a:t> </a:t>
            </a:r>
            <a:r>
              <a:rPr lang="en-US" sz="1800" spc="-1" dirty="0" err="1">
                <a:solidFill>
                  <a:srgbClr val="000000"/>
                </a:solidFill>
                <a:latin typeface="+mj-lt"/>
                <a:ea typeface="MS PGothic"/>
              </a:rPr>
              <a:t>Korisnika</a:t>
            </a:r>
            <a:r>
              <a:rPr lang="en-US" sz="1800" spc="-1" dirty="0">
                <a:solidFill>
                  <a:srgbClr val="000000"/>
                </a:solidFill>
                <a:latin typeface="+mj-lt"/>
                <a:ea typeface="MS PGothic"/>
              </a:rPr>
              <a:t> </a:t>
            </a:r>
            <a:r>
              <a:rPr lang="en-US" sz="1800" spc="-1" dirty="0" err="1">
                <a:solidFill>
                  <a:srgbClr val="000000"/>
                </a:solidFill>
                <a:latin typeface="+mj-lt"/>
                <a:ea typeface="MS PGothic"/>
              </a:rPr>
              <a:t>podmirit</a:t>
            </a:r>
            <a:r>
              <a:rPr lang="en-US" sz="1800" spc="-1" dirty="0">
                <a:solidFill>
                  <a:srgbClr val="000000"/>
                </a:solidFill>
                <a:latin typeface="+mj-lt"/>
                <a:ea typeface="MS PGothic"/>
              </a:rPr>
              <a:t> </a:t>
            </a:r>
            <a:r>
              <a:rPr lang="en-US" sz="1800" spc="-1" dirty="0" err="1">
                <a:solidFill>
                  <a:srgbClr val="000000"/>
                </a:solidFill>
                <a:latin typeface="+mj-lt"/>
                <a:ea typeface="MS PGothic"/>
              </a:rPr>
              <a:t>će</a:t>
            </a:r>
            <a:r>
              <a:rPr lang="en-US" sz="1800" spc="-1" dirty="0">
                <a:solidFill>
                  <a:srgbClr val="000000"/>
                </a:solidFill>
                <a:latin typeface="+mj-lt"/>
                <a:ea typeface="MS PGothic"/>
              </a:rPr>
              <a:t> se u </a:t>
            </a:r>
            <a:r>
              <a:rPr lang="en-US" sz="1800" spc="-1" dirty="0" err="1">
                <a:solidFill>
                  <a:srgbClr val="000000"/>
                </a:solidFill>
                <a:latin typeface="+mj-lt"/>
                <a:ea typeface="MS PGothic"/>
              </a:rPr>
              <a:t>skladu</a:t>
            </a:r>
            <a:r>
              <a:rPr lang="en-US" sz="1800" spc="-1" dirty="0">
                <a:solidFill>
                  <a:srgbClr val="000000"/>
                </a:solidFill>
                <a:latin typeface="+mj-lt"/>
                <a:ea typeface="MS PGothic"/>
              </a:rPr>
              <a:t> s “</a:t>
            </a:r>
            <a:r>
              <a:rPr lang="en-US" sz="1800" spc="-1" dirty="0" err="1">
                <a:solidFill>
                  <a:srgbClr val="000000"/>
                </a:solidFill>
                <a:latin typeface="+mj-lt"/>
                <a:ea typeface="MS PGothic"/>
              </a:rPr>
              <a:t>metodom</a:t>
            </a:r>
            <a:r>
              <a:rPr lang="en-US" sz="1800" spc="-1" dirty="0">
                <a:solidFill>
                  <a:srgbClr val="000000"/>
                </a:solidFill>
                <a:latin typeface="+mj-lt"/>
                <a:ea typeface="MS PGothic"/>
              </a:rPr>
              <a:t> </a:t>
            </a:r>
            <a:r>
              <a:rPr lang="en-US" sz="1800" spc="-1" dirty="0" err="1">
                <a:solidFill>
                  <a:srgbClr val="000000"/>
                </a:solidFill>
                <a:latin typeface="+mj-lt"/>
                <a:ea typeface="MS PGothic"/>
              </a:rPr>
              <a:t>nadoknade</a:t>
            </a:r>
            <a:r>
              <a:rPr lang="en-US" sz="1800" spc="-1" dirty="0">
                <a:solidFill>
                  <a:srgbClr val="000000"/>
                </a:solidFill>
                <a:latin typeface="+mj-lt"/>
                <a:ea typeface="MS PGothic"/>
              </a:rPr>
              <a:t>”, </a:t>
            </a:r>
            <a:r>
              <a:rPr lang="en-US" sz="1800" spc="-1" dirty="0" err="1">
                <a:solidFill>
                  <a:srgbClr val="000000"/>
                </a:solidFill>
                <a:latin typeface="+mj-lt"/>
                <a:ea typeface="MS PGothic"/>
              </a:rPr>
              <a:t>što</a:t>
            </a:r>
            <a:r>
              <a:rPr lang="en-US" sz="1800" spc="-1" dirty="0">
                <a:solidFill>
                  <a:srgbClr val="000000"/>
                </a:solidFill>
                <a:latin typeface="+mj-lt"/>
                <a:ea typeface="MS PGothic"/>
              </a:rPr>
              <a:t> </a:t>
            </a:r>
            <a:r>
              <a:rPr lang="en-US" sz="1800" spc="-1" dirty="0" err="1">
                <a:solidFill>
                  <a:srgbClr val="000000"/>
                </a:solidFill>
                <a:latin typeface="+mj-lt"/>
                <a:ea typeface="MS PGothic"/>
              </a:rPr>
              <a:t>podrazumijeva</a:t>
            </a:r>
            <a:r>
              <a:rPr lang="en-US" sz="1800" spc="-1" dirty="0">
                <a:solidFill>
                  <a:srgbClr val="000000"/>
                </a:solidFill>
                <a:latin typeface="+mj-lt"/>
                <a:ea typeface="MS PGothic"/>
              </a:rPr>
              <a:t> da:</a:t>
            </a:r>
          </a:p>
          <a:p>
            <a:pPr marL="1920" indent="0" defTabSz="1219170">
              <a:lnSpc>
                <a:spcPct val="100000"/>
              </a:lnSpc>
              <a:spcBef>
                <a:spcPts val="0"/>
              </a:spcBef>
              <a:spcAft>
                <a:spcPts val="800"/>
              </a:spcAft>
              <a:buClr>
                <a:srgbClr val="000000"/>
              </a:buClr>
              <a:buNone/>
              <a:defRPr/>
            </a:pPr>
            <a:r>
              <a:rPr lang="en-US" sz="1800" spc="-1" dirty="0">
                <a:solidFill>
                  <a:srgbClr val="000000"/>
                </a:solidFill>
                <a:latin typeface="+mj-lt"/>
                <a:ea typeface="MS PGothic"/>
              </a:rPr>
              <a:t>• je </a:t>
            </a:r>
            <a:r>
              <a:rPr lang="en-US" sz="1800" spc="-1" dirty="0" err="1">
                <a:solidFill>
                  <a:srgbClr val="000000"/>
                </a:solidFill>
                <a:latin typeface="+mj-lt"/>
                <a:ea typeface="MS PGothic"/>
              </a:rPr>
              <a:t>izdatak</a:t>
            </a:r>
            <a:r>
              <a:rPr lang="en-US" sz="1800" spc="-1" dirty="0">
                <a:solidFill>
                  <a:srgbClr val="000000"/>
                </a:solidFill>
                <a:latin typeface="+mj-lt"/>
                <a:ea typeface="MS PGothic"/>
              </a:rPr>
              <a:t> </a:t>
            </a:r>
            <a:r>
              <a:rPr lang="en-US" sz="1800" spc="-1" dirty="0" err="1">
                <a:solidFill>
                  <a:srgbClr val="000000"/>
                </a:solidFill>
                <a:latin typeface="+mj-lt"/>
                <a:ea typeface="MS PGothic"/>
              </a:rPr>
              <a:t>nastao</a:t>
            </a:r>
            <a:endParaRPr lang="en-US" sz="1800" spc="-1" dirty="0">
              <a:solidFill>
                <a:srgbClr val="000000"/>
              </a:solidFill>
              <a:latin typeface="+mj-lt"/>
              <a:ea typeface="MS PGothic"/>
            </a:endParaRPr>
          </a:p>
          <a:p>
            <a:pPr marL="1920" indent="0" defTabSz="1219170">
              <a:lnSpc>
                <a:spcPct val="100000"/>
              </a:lnSpc>
              <a:spcBef>
                <a:spcPts val="0"/>
              </a:spcBef>
              <a:spcAft>
                <a:spcPts val="800"/>
              </a:spcAft>
              <a:buClr>
                <a:srgbClr val="000000"/>
              </a:buClr>
              <a:buNone/>
              <a:defRPr/>
            </a:pPr>
            <a:r>
              <a:rPr lang="en-US" sz="1800" spc="-1" dirty="0">
                <a:solidFill>
                  <a:srgbClr val="000000"/>
                </a:solidFill>
                <a:latin typeface="+mj-lt"/>
                <a:ea typeface="MS PGothic"/>
              </a:rPr>
              <a:t>• je </a:t>
            </a:r>
            <a:r>
              <a:rPr lang="en-US" sz="1800" spc="-1" dirty="0" err="1">
                <a:solidFill>
                  <a:srgbClr val="000000"/>
                </a:solidFill>
                <a:latin typeface="+mj-lt"/>
                <a:ea typeface="MS PGothic"/>
              </a:rPr>
              <a:t>Korisnik</a:t>
            </a:r>
            <a:r>
              <a:rPr lang="en-US" sz="1800" spc="-1" dirty="0">
                <a:solidFill>
                  <a:srgbClr val="000000"/>
                </a:solidFill>
                <a:latin typeface="+mj-lt"/>
                <a:ea typeface="MS PGothic"/>
              </a:rPr>
              <a:t> </a:t>
            </a:r>
            <a:r>
              <a:rPr lang="en-US" sz="1800" spc="-1" dirty="0" err="1">
                <a:solidFill>
                  <a:srgbClr val="000000"/>
                </a:solidFill>
                <a:latin typeface="+mj-lt"/>
                <a:ea typeface="MS PGothic"/>
              </a:rPr>
              <a:t>platio</a:t>
            </a:r>
            <a:r>
              <a:rPr lang="en-US" sz="1800" spc="-1" dirty="0">
                <a:solidFill>
                  <a:srgbClr val="000000"/>
                </a:solidFill>
                <a:latin typeface="+mj-lt"/>
                <a:ea typeface="MS PGothic"/>
              </a:rPr>
              <a:t> </a:t>
            </a:r>
            <a:r>
              <a:rPr lang="en-US" sz="1800" spc="-1" dirty="0" err="1">
                <a:solidFill>
                  <a:srgbClr val="000000"/>
                </a:solidFill>
                <a:latin typeface="+mj-lt"/>
                <a:ea typeface="MS PGothic"/>
              </a:rPr>
              <a:t>pružatelju</a:t>
            </a:r>
            <a:r>
              <a:rPr lang="en-US" sz="1800" spc="-1" dirty="0">
                <a:solidFill>
                  <a:srgbClr val="000000"/>
                </a:solidFill>
                <a:latin typeface="+mj-lt"/>
                <a:ea typeface="MS PGothic"/>
              </a:rPr>
              <a:t> </a:t>
            </a:r>
            <a:r>
              <a:rPr lang="en-US" sz="1800" spc="-1" dirty="0" err="1">
                <a:solidFill>
                  <a:srgbClr val="000000"/>
                </a:solidFill>
                <a:latin typeface="+mj-lt"/>
                <a:ea typeface="MS PGothic"/>
              </a:rPr>
              <a:t>usluge</a:t>
            </a:r>
            <a:r>
              <a:rPr lang="en-US" sz="1800" spc="-1" dirty="0">
                <a:solidFill>
                  <a:srgbClr val="000000"/>
                </a:solidFill>
                <a:latin typeface="+mj-lt"/>
                <a:ea typeface="MS PGothic"/>
              </a:rPr>
              <a:t> </a:t>
            </a:r>
            <a:r>
              <a:rPr lang="en-US" sz="1800" spc="-1" dirty="0" err="1">
                <a:solidFill>
                  <a:srgbClr val="000000"/>
                </a:solidFill>
                <a:latin typeface="+mj-lt"/>
                <a:ea typeface="MS PGothic"/>
              </a:rPr>
              <a:t>nastale</a:t>
            </a:r>
            <a:r>
              <a:rPr lang="en-US" sz="1800" spc="-1" dirty="0">
                <a:solidFill>
                  <a:srgbClr val="000000"/>
                </a:solidFill>
                <a:latin typeface="+mj-lt"/>
                <a:ea typeface="MS PGothic"/>
              </a:rPr>
              <a:t> </a:t>
            </a:r>
            <a:r>
              <a:rPr lang="en-US" sz="1800" spc="-1" dirty="0" err="1">
                <a:solidFill>
                  <a:srgbClr val="000000"/>
                </a:solidFill>
                <a:latin typeface="+mj-lt"/>
                <a:ea typeface="MS PGothic"/>
              </a:rPr>
              <a:t>troškove</a:t>
            </a:r>
            <a:r>
              <a:rPr lang="en-US" sz="1800" spc="-1" dirty="0">
                <a:solidFill>
                  <a:srgbClr val="000000"/>
                </a:solidFill>
                <a:latin typeface="+mj-lt"/>
                <a:ea typeface="MS PGothic"/>
              </a:rPr>
              <a:t> u </a:t>
            </a:r>
            <a:r>
              <a:rPr lang="en-US" sz="1800" spc="-1" dirty="0" err="1">
                <a:solidFill>
                  <a:srgbClr val="000000"/>
                </a:solidFill>
                <a:latin typeface="+mj-lt"/>
                <a:ea typeface="MS PGothic"/>
              </a:rPr>
              <a:t>cijelosti</a:t>
            </a:r>
            <a:endParaRPr lang="en-US" sz="1800" spc="-1" dirty="0">
              <a:solidFill>
                <a:srgbClr val="000000"/>
              </a:solidFill>
              <a:latin typeface="+mj-lt"/>
              <a:ea typeface="MS PGothic"/>
            </a:endParaRPr>
          </a:p>
          <a:p>
            <a:pPr marL="1920" indent="0" defTabSz="1219170">
              <a:lnSpc>
                <a:spcPct val="100000"/>
              </a:lnSpc>
              <a:spcBef>
                <a:spcPts val="0"/>
              </a:spcBef>
              <a:spcAft>
                <a:spcPts val="800"/>
              </a:spcAft>
              <a:buClr>
                <a:srgbClr val="000000"/>
              </a:buClr>
              <a:buNone/>
              <a:defRPr/>
            </a:pPr>
            <a:r>
              <a:rPr lang="en-US" sz="1800" spc="-1" dirty="0">
                <a:solidFill>
                  <a:srgbClr val="000000"/>
                </a:solidFill>
                <a:latin typeface="+mj-lt"/>
                <a:ea typeface="MS PGothic"/>
              </a:rPr>
              <a:t>• </a:t>
            </a:r>
            <a:r>
              <a:rPr lang="en-US" sz="1800" spc="-1" dirty="0" err="1">
                <a:solidFill>
                  <a:srgbClr val="000000"/>
                </a:solidFill>
                <a:latin typeface="+mj-lt"/>
                <a:ea typeface="MS PGothic"/>
              </a:rPr>
              <a:t>Korisnik</a:t>
            </a:r>
            <a:r>
              <a:rPr lang="en-US" sz="1800" spc="-1" dirty="0">
                <a:solidFill>
                  <a:srgbClr val="000000"/>
                </a:solidFill>
                <a:latin typeface="+mj-lt"/>
                <a:ea typeface="MS PGothic"/>
              </a:rPr>
              <a:t> </a:t>
            </a:r>
            <a:r>
              <a:rPr lang="en-US" sz="1800" spc="-1" dirty="0" err="1">
                <a:solidFill>
                  <a:srgbClr val="000000"/>
                </a:solidFill>
                <a:latin typeface="+mj-lt"/>
                <a:ea typeface="MS PGothic"/>
              </a:rPr>
              <a:t>provjerava</a:t>
            </a:r>
            <a:r>
              <a:rPr lang="en-US" sz="1800" spc="-1" dirty="0">
                <a:solidFill>
                  <a:srgbClr val="000000"/>
                </a:solidFill>
                <a:latin typeface="+mj-lt"/>
                <a:ea typeface="MS PGothic"/>
              </a:rPr>
              <a:t> </a:t>
            </a:r>
            <a:r>
              <a:rPr lang="en-US" sz="1800" spc="-1" dirty="0" err="1">
                <a:solidFill>
                  <a:srgbClr val="000000"/>
                </a:solidFill>
                <a:latin typeface="+mj-lt"/>
                <a:ea typeface="MS PGothic"/>
              </a:rPr>
              <a:t>prihvatljivost</a:t>
            </a:r>
            <a:r>
              <a:rPr lang="en-US" sz="1800" spc="-1" dirty="0">
                <a:solidFill>
                  <a:srgbClr val="000000"/>
                </a:solidFill>
                <a:latin typeface="+mj-lt"/>
                <a:ea typeface="MS PGothic"/>
              </a:rPr>
              <a:t> </a:t>
            </a:r>
            <a:r>
              <a:rPr lang="en-US" sz="1800" spc="-1" dirty="0" err="1">
                <a:solidFill>
                  <a:srgbClr val="000000"/>
                </a:solidFill>
                <a:latin typeface="+mj-lt"/>
                <a:ea typeface="MS PGothic"/>
              </a:rPr>
              <a:t>troškova</a:t>
            </a:r>
            <a:r>
              <a:rPr lang="en-US" sz="1800" spc="-1" dirty="0">
                <a:solidFill>
                  <a:srgbClr val="000000"/>
                </a:solidFill>
                <a:latin typeface="+mj-lt"/>
                <a:ea typeface="MS PGothic"/>
              </a:rPr>
              <a:t> </a:t>
            </a:r>
            <a:r>
              <a:rPr lang="en-US" sz="1800" spc="-1" dirty="0" err="1">
                <a:solidFill>
                  <a:srgbClr val="000000"/>
                </a:solidFill>
                <a:latin typeface="+mj-lt"/>
                <a:ea typeface="MS PGothic"/>
              </a:rPr>
              <a:t>i</a:t>
            </a:r>
            <a:r>
              <a:rPr lang="en-US" sz="1800" spc="-1" dirty="0">
                <a:solidFill>
                  <a:srgbClr val="000000"/>
                </a:solidFill>
                <a:latin typeface="+mj-lt"/>
                <a:ea typeface="MS PGothic"/>
              </a:rPr>
              <a:t> </a:t>
            </a:r>
            <a:r>
              <a:rPr lang="en-US" sz="1800" spc="-1" dirty="0" err="1">
                <a:solidFill>
                  <a:srgbClr val="000000"/>
                </a:solidFill>
                <a:latin typeface="+mj-lt"/>
                <a:ea typeface="MS PGothic"/>
              </a:rPr>
              <a:t>podnosi</a:t>
            </a:r>
            <a:r>
              <a:rPr lang="en-US" sz="1800" spc="-1" dirty="0">
                <a:solidFill>
                  <a:srgbClr val="000000"/>
                </a:solidFill>
                <a:latin typeface="+mj-lt"/>
                <a:ea typeface="MS PGothic"/>
              </a:rPr>
              <a:t> ZNS HAMAG-BICRO-u </a:t>
            </a:r>
          </a:p>
          <a:p>
            <a:pPr marL="1920" indent="0" defTabSz="1219170">
              <a:lnSpc>
                <a:spcPct val="100000"/>
              </a:lnSpc>
              <a:spcBef>
                <a:spcPts val="0"/>
              </a:spcBef>
              <a:spcAft>
                <a:spcPts val="800"/>
              </a:spcAft>
              <a:buClr>
                <a:srgbClr val="000000"/>
              </a:buClr>
              <a:buNone/>
              <a:defRPr/>
            </a:pPr>
            <a:r>
              <a:rPr lang="en-US" sz="1800" spc="-1" dirty="0">
                <a:solidFill>
                  <a:srgbClr val="000000"/>
                </a:solidFill>
                <a:latin typeface="+mj-lt"/>
                <a:ea typeface="MS PGothic"/>
              </a:rPr>
              <a:t>• HAMAG-BICRO </a:t>
            </a:r>
            <a:r>
              <a:rPr lang="en-US" sz="1800" spc="-1" dirty="0" err="1">
                <a:solidFill>
                  <a:srgbClr val="000000"/>
                </a:solidFill>
                <a:latin typeface="+mj-lt"/>
                <a:ea typeface="MS PGothic"/>
              </a:rPr>
              <a:t>provjerava</a:t>
            </a:r>
            <a:r>
              <a:rPr lang="en-US" sz="1800" spc="-1" dirty="0">
                <a:solidFill>
                  <a:srgbClr val="000000"/>
                </a:solidFill>
                <a:latin typeface="+mj-lt"/>
                <a:ea typeface="MS PGothic"/>
              </a:rPr>
              <a:t> </a:t>
            </a:r>
            <a:r>
              <a:rPr lang="en-US" sz="1800" spc="-1" dirty="0" err="1">
                <a:solidFill>
                  <a:srgbClr val="000000"/>
                </a:solidFill>
                <a:latin typeface="+mj-lt"/>
                <a:ea typeface="MS PGothic"/>
              </a:rPr>
              <a:t>izdatke</a:t>
            </a:r>
            <a:r>
              <a:rPr lang="en-US" sz="1800" spc="-1" dirty="0">
                <a:solidFill>
                  <a:srgbClr val="000000"/>
                </a:solidFill>
                <a:latin typeface="+mj-lt"/>
                <a:ea typeface="MS PGothic"/>
              </a:rPr>
              <a:t> </a:t>
            </a:r>
            <a:r>
              <a:rPr lang="en-US" sz="1800" spc="-1" dirty="0" err="1">
                <a:solidFill>
                  <a:srgbClr val="000000"/>
                </a:solidFill>
                <a:latin typeface="+mj-lt"/>
                <a:ea typeface="MS PGothic"/>
              </a:rPr>
              <a:t>te</a:t>
            </a:r>
            <a:r>
              <a:rPr lang="en-US" sz="1800" spc="-1" dirty="0">
                <a:solidFill>
                  <a:srgbClr val="000000"/>
                </a:solidFill>
                <a:latin typeface="+mj-lt"/>
                <a:ea typeface="MS PGothic"/>
              </a:rPr>
              <a:t> </a:t>
            </a:r>
            <a:r>
              <a:rPr lang="en-US" sz="1800" spc="-1" dirty="0" err="1">
                <a:solidFill>
                  <a:srgbClr val="000000"/>
                </a:solidFill>
                <a:latin typeface="+mj-lt"/>
                <a:ea typeface="MS PGothic"/>
              </a:rPr>
              <a:t>donosi</a:t>
            </a:r>
            <a:r>
              <a:rPr lang="en-US" sz="1800" spc="-1" dirty="0">
                <a:solidFill>
                  <a:srgbClr val="000000"/>
                </a:solidFill>
                <a:latin typeface="+mj-lt"/>
                <a:ea typeface="MS PGothic"/>
              </a:rPr>
              <a:t> </a:t>
            </a:r>
            <a:r>
              <a:rPr lang="en-US" sz="1800" spc="-1" dirty="0" err="1">
                <a:solidFill>
                  <a:srgbClr val="000000"/>
                </a:solidFill>
                <a:latin typeface="+mj-lt"/>
                <a:ea typeface="MS PGothic"/>
              </a:rPr>
              <a:t>zaključak</a:t>
            </a:r>
            <a:r>
              <a:rPr lang="en-US" sz="1800" spc="-1" dirty="0">
                <a:solidFill>
                  <a:srgbClr val="000000"/>
                </a:solidFill>
                <a:latin typeface="+mj-lt"/>
                <a:ea typeface="MS PGothic"/>
              </a:rPr>
              <a:t> o </a:t>
            </a:r>
            <a:r>
              <a:rPr lang="en-US" sz="1800" spc="-1" dirty="0" err="1">
                <a:solidFill>
                  <a:srgbClr val="000000"/>
                </a:solidFill>
                <a:latin typeface="+mj-lt"/>
                <a:ea typeface="MS PGothic"/>
              </a:rPr>
              <a:t>njihovu</a:t>
            </a:r>
            <a:r>
              <a:rPr lang="en-US" sz="1800" spc="-1" dirty="0">
                <a:solidFill>
                  <a:srgbClr val="000000"/>
                </a:solidFill>
                <a:latin typeface="+mj-lt"/>
                <a:ea typeface="MS PGothic"/>
              </a:rPr>
              <a:t> </a:t>
            </a:r>
            <a:r>
              <a:rPr lang="en-US" sz="1800" spc="-1" dirty="0" err="1">
                <a:solidFill>
                  <a:srgbClr val="000000"/>
                </a:solidFill>
                <a:latin typeface="+mj-lt"/>
                <a:ea typeface="MS PGothic"/>
              </a:rPr>
              <a:t>odobravanju</a:t>
            </a:r>
            <a:r>
              <a:rPr lang="en-US" sz="1800" spc="-1" dirty="0">
                <a:solidFill>
                  <a:srgbClr val="000000"/>
                </a:solidFill>
                <a:latin typeface="+mj-lt"/>
                <a:ea typeface="MS PGothic"/>
              </a:rPr>
              <a:t>/</a:t>
            </a:r>
            <a:r>
              <a:rPr lang="en-US" sz="1800" spc="-1" dirty="0" err="1">
                <a:solidFill>
                  <a:srgbClr val="000000"/>
                </a:solidFill>
                <a:latin typeface="+mj-lt"/>
                <a:ea typeface="MS PGothic"/>
              </a:rPr>
              <a:t>odbijanju</a:t>
            </a:r>
            <a:r>
              <a:rPr lang="en-US" sz="1800" spc="-1" dirty="0">
                <a:solidFill>
                  <a:srgbClr val="000000"/>
                </a:solidFill>
                <a:latin typeface="+mj-lt"/>
                <a:ea typeface="MS PGothic"/>
              </a:rPr>
              <a:t>/</a:t>
            </a:r>
          </a:p>
          <a:p>
            <a:pPr marL="1920" indent="0" defTabSz="1219170">
              <a:lnSpc>
                <a:spcPct val="100000"/>
              </a:lnSpc>
              <a:spcBef>
                <a:spcPts val="0"/>
              </a:spcBef>
              <a:spcAft>
                <a:spcPts val="800"/>
              </a:spcAft>
              <a:buClr>
                <a:srgbClr val="000000"/>
              </a:buClr>
              <a:buNone/>
              <a:defRPr/>
            </a:pPr>
            <a:r>
              <a:rPr lang="en-US" sz="1800" spc="-1" dirty="0">
                <a:solidFill>
                  <a:srgbClr val="000000"/>
                </a:solidFill>
                <a:latin typeface="+mj-lt"/>
                <a:ea typeface="MS PGothic"/>
              </a:rPr>
              <a:t>• MINGO </a:t>
            </a:r>
            <a:r>
              <a:rPr lang="en-US" sz="1800" spc="-1" dirty="0" err="1">
                <a:solidFill>
                  <a:srgbClr val="000000"/>
                </a:solidFill>
                <a:latin typeface="+mj-lt"/>
                <a:ea typeface="MS PGothic"/>
              </a:rPr>
              <a:t>provodi</a:t>
            </a:r>
            <a:r>
              <a:rPr lang="en-US" sz="1800" spc="-1" dirty="0">
                <a:solidFill>
                  <a:srgbClr val="000000"/>
                </a:solidFill>
                <a:latin typeface="+mj-lt"/>
                <a:ea typeface="MS PGothic"/>
              </a:rPr>
              <a:t> </a:t>
            </a:r>
            <a:r>
              <a:rPr lang="en-US" sz="1800" spc="-1" dirty="0" err="1">
                <a:solidFill>
                  <a:srgbClr val="000000"/>
                </a:solidFill>
                <a:latin typeface="+mj-lt"/>
                <a:ea typeface="MS PGothic"/>
              </a:rPr>
              <a:t>isplate</a:t>
            </a:r>
            <a:r>
              <a:rPr lang="en-US" sz="1800" spc="-1" dirty="0">
                <a:solidFill>
                  <a:srgbClr val="000000"/>
                </a:solidFill>
                <a:latin typeface="+mj-lt"/>
                <a:ea typeface="MS PGothic"/>
              </a:rPr>
              <a:t> </a:t>
            </a:r>
            <a:r>
              <a:rPr lang="en-US" sz="1800" spc="-1" dirty="0" err="1">
                <a:solidFill>
                  <a:srgbClr val="000000"/>
                </a:solidFill>
                <a:latin typeface="+mj-lt"/>
                <a:ea typeface="MS PGothic"/>
              </a:rPr>
              <a:t>odobrenog</a:t>
            </a:r>
            <a:r>
              <a:rPr lang="en-US" sz="1800" spc="-1" dirty="0">
                <a:solidFill>
                  <a:srgbClr val="000000"/>
                </a:solidFill>
                <a:latin typeface="+mj-lt"/>
                <a:ea typeface="MS PGothic"/>
              </a:rPr>
              <a:t> </a:t>
            </a:r>
            <a:r>
              <a:rPr lang="en-US" sz="1800" spc="-1" dirty="0" err="1">
                <a:solidFill>
                  <a:srgbClr val="000000"/>
                </a:solidFill>
                <a:latin typeface="+mj-lt"/>
                <a:ea typeface="MS PGothic"/>
              </a:rPr>
              <a:t>iznosa</a:t>
            </a:r>
            <a:r>
              <a:rPr lang="en-US" sz="1800" spc="-1" dirty="0">
                <a:solidFill>
                  <a:srgbClr val="000000"/>
                </a:solidFill>
                <a:latin typeface="+mj-lt"/>
                <a:ea typeface="MS PGothic"/>
              </a:rPr>
              <a:t> </a:t>
            </a:r>
            <a:r>
              <a:rPr lang="en-US" sz="1800" spc="-1" dirty="0" err="1">
                <a:solidFill>
                  <a:srgbClr val="000000"/>
                </a:solidFill>
                <a:latin typeface="+mj-lt"/>
                <a:ea typeface="MS PGothic"/>
              </a:rPr>
              <a:t>Korisniku</a:t>
            </a:r>
            <a:r>
              <a:rPr lang="en-US" sz="1800" spc="-1" dirty="0">
                <a:solidFill>
                  <a:srgbClr val="000000"/>
                </a:solidFill>
                <a:latin typeface="+mj-lt"/>
                <a:ea typeface="MS PGothic"/>
              </a:rPr>
              <a:t>.</a:t>
            </a:r>
          </a:p>
          <a:p>
            <a:pPr marL="1920" indent="0" defTabSz="1219170">
              <a:lnSpc>
                <a:spcPct val="100000"/>
              </a:lnSpc>
              <a:spcBef>
                <a:spcPts val="0"/>
              </a:spcBef>
              <a:spcAft>
                <a:spcPts val="800"/>
              </a:spcAft>
              <a:buClr>
                <a:srgbClr val="000000"/>
              </a:buClr>
              <a:buNone/>
              <a:defRPr/>
            </a:pPr>
            <a:endParaRPr lang="en-US" sz="1800" spc="-1" dirty="0">
              <a:solidFill>
                <a:srgbClr val="000000"/>
              </a:solidFill>
              <a:latin typeface="+mj-lt"/>
              <a:ea typeface="MS PGothic"/>
            </a:endParaRPr>
          </a:p>
          <a:p>
            <a:pPr marL="1920" indent="0" defTabSz="1219170">
              <a:lnSpc>
                <a:spcPct val="100000"/>
              </a:lnSpc>
              <a:spcBef>
                <a:spcPts val="0"/>
              </a:spcBef>
              <a:spcAft>
                <a:spcPts val="800"/>
              </a:spcAft>
              <a:buClr>
                <a:srgbClr val="000000"/>
              </a:buClr>
              <a:buNone/>
              <a:defRPr/>
            </a:pPr>
            <a:r>
              <a:rPr lang="en-US" sz="1800" spc="-1" dirty="0" err="1">
                <a:solidFill>
                  <a:srgbClr val="000000"/>
                </a:solidFill>
                <a:latin typeface="+mj-lt"/>
                <a:ea typeface="MS PGothic"/>
              </a:rPr>
              <a:t>Rok</a:t>
            </a:r>
            <a:r>
              <a:rPr lang="en-US" sz="1800" spc="-1" dirty="0">
                <a:solidFill>
                  <a:srgbClr val="000000"/>
                </a:solidFill>
                <a:latin typeface="+mj-lt"/>
                <a:ea typeface="MS PGothic"/>
              </a:rPr>
              <a:t> za </a:t>
            </a:r>
            <a:r>
              <a:rPr lang="en-US" sz="1800" spc="-1" dirty="0" err="1">
                <a:solidFill>
                  <a:srgbClr val="000000"/>
                </a:solidFill>
                <a:latin typeface="+mj-lt"/>
                <a:ea typeface="MS PGothic"/>
              </a:rPr>
              <a:t>provjeru</a:t>
            </a:r>
            <a:r>
              <a:rPr lang="en-US" sz="1800" spc="-1" dirty="0">
                <a:solidFill>
                  <a:srgbClr val="000000"/>
                </a:solidFill>
                <a:latin typeface="+mj-lt"/>
                <a:ea typeface="MS PGothic"/>
              </a:rPr>
              <a:t> ZNS-a je 30 dana.</a:t>
            </a:r>
          </a:p>
          <a:p>
            <a:pPr marL="1920" indent="0" defTabSz="1219170">
              <a:lnSpc>
                <a:spcPct val="100000"/>
              </a:lnSpc>
              <a:spcBef>
                <a:spcPts val="0"/>
              </a:spcBef>
              <a:spcAft>
                <a:spcPts val="800"/>
              </a:spcAft>
              <a:buClr>
                <a:srgbClr val="000000"/>
              </a:buClr>
              <a:buNone/>
              <a:defRPr/>
            </a:pPr>
            <a:r>
              <a:rPr lang="en-US" sz="1800" spc="-1" dirty="0" err="1">
                <a:solidFill>
                  <a:srgbClr val="000000"/>
                </a:solidFill>
                <a:latin typeface="+mj-lt"/>
                <a:ea typeface="MS PGothic"/>
              </a:rPr>
              <a:t>Rok</a:t>
            </a:r>
            <a:r>
              <a:rPr lang="en-US" sz="1800" spc="-1" dirty="0">
                <a:solidFill>
                  <a:srgbClr val="000000"/>
                </a:solidFill>
                <a:latin typeface="+mj-lt"/>
                <a:ea typeface="MS PGothic"/>
              </a:rPr>
              <a:t> za </a:t>
            </a:r>
            <a:r>
              <a:rPr lang="en-US" sz="1800" spc="-1" dirty="0" err="1">
                <a:solidFill>
                  <a:srgbClr val="000000"/>
                </a:solidFill>
                <a:latin typeface="+mj-lt"/>
                <a:ea typeface="MS PGothic"/>
              </a:rPr>
              <a:t>izvršenje</a:t>
            </a:r>
            <a:r>
              <a:rPr lang="en-US" sz="1800" spc="-1" dirty="0">
                <a:solidFill>
                  <a:srgbClr val="000000"/>
                </a:solidFill>
                <a:latin typeface="+mj-lt"/>
                <a:ea typeface="MS PGothic"/>
              </a:rPr>
              <a:t> </a:t>
            </a:r>
            <a:r>
              <a:rPr lang="en-US" sz="1800" spc="-1" dirty="0" err="1">
                <a:solidFill>
                  <a:srgbClr val="000000"/>
                </a:solidFill>
                <a:latin typeface="+mj-lt"/>
                <a:ea typeface="MS PGothic"/>
              </a:rPr>
              <a:t>plaćanja</a:t>
            </a:r>
            <a:r>
              <a:rPr lang="en-US" sz="1800" spc="-1" dirty="0">
                <a:solidFill>
                  <a:srgbClr val="000000"/>
                </a:solidFill>
                <a:latin typeface="+mj-lt"/>
                <a:ea typeface="MS PGothic"/>
              </a:rPr>
              <a:t> </a:t>
            </a:r>
            <a:r>
              <a:rPr lang="en-US" sz="1800" spc="-1" dirty="0" err="1">
                <a:solidFill>
                  <a:srgbClr val="000000"/>
                </a:solidFill>
                <a:latin typeface="+mj-lt"/>
                <a:ea typeface="MS PGothic"/>
              </a:rPr>
              <a:t>Korisniku</a:t>
            </a:r>
            <a:r>
              <a:rPr lang="en-US" sz="1800" spc="-1" dirty="0">
                <a:solidFill>
                  <a:srgbClr val="000000"/>
                </a:solidFill>
                <a:latin typeface="+mj-lt"/>
                <a:ea typeface="MS PGothic"/>
              </a:rPr>
              <a:t> je </a:t>
            </a:r>
            <a:r>
              <a:rPr lang="en-US" sz="1800" spc="-1" dirty="0">
                <a:solidFill>
                  <a:srgbClr val="000000"/>
                </a:solidFill>
                <a:ea typeface="MS PGothic"/>
              </a:rPr>
              <a:t>15</a:t>
            </a:r>
            <a:r>
              <a:rPr lang="en-US" sz="1800" spc="-1" dirty="0">
                <a:solidFill>
                  <a:srgbClr val="000000"/>
                </a:solidFill>
                <a:latin typeface="+mj-lt"/>
                <a:ea typeface="MS PGothic"/>
              </a:rPr>
              <a:t> dana od dana </a:t>
            </a:r>
            <a:r>
              <a:rPr lang="en-US" sz="1800" spc="-1" dirty="0" err="1">
                <a:solidFill>
                  <a:srgbClr val="000000"/>
                </a:solidFill>
                <a:latin typeface="+mj-lt"/>
                <a:ea typeface="MS PGothic"/>
              </a:rPr>
              <a:t>isteka</a:t>
            </a:r>
            <a:r>
              <a:rPr lang="en-US" sz="1800" spc="-1" dirty="0">
                <a:solidFill>
                  <a:srgbClr val="000000"/>
                </a:solidFill>
                <a:latin typeface="+mj-lt"/>
                <a:ea typeface="MS PGothic"/>
              </a:rPr>
              <a:t> </a:t>
            </a:r>
            <a:r>
              <a:rPr lang="en-US" sz="1800" spc="-1" dirty="0" err="1">
                <a:solidFill>
                  <a:srgbClr val="000000"/>
                </a:solidFill>
                <a:latin typeface="+mj-lt"/>
                <a:ea typeface="MS PGothic"/>
              </a:rPr>
              <a:t>roka</a:t>
            </a:r>
            <a:r>
              <a:rPr lang="en-US" sz="1800" spc="-1" dirty="0">
                <a:solidFill>
                  <a:srgbClr val="000000"/>
                </a:solidFill>
                <a:latin typeface="+mj-lt"/>
                <a:ea typeface="MS PGothic"/>
              </a:rPr>
              <a:t> za </a:t>
            </a:r>
            <a:r>
              <a:rPr lang="en-US" sz="1800" spc="-1" dirty="0" err="1">
                <a:solidFill>
                  <a:srgbClr val="000000"/>
                </a:solidFill>
                <a:latin typeface="+mj-lt"/>
                <a:ea typeface="MS PGothic"/>
              </a:rPr>
              <a:t>pregled</a:t>
            </a:r>
            <a:r>
              <a:rPr lang="en-US" sz="1800" spc="-1" dirty="0">
                <a:solidFill>
                  <a:srgbClr val="000000"/>
                </a:solidFill>
                <a:latin typeface="+mj-lt"/>
                <a:ea typeface="MS PGothic"/>
              </a:rPr>
              <a:t> ZNS-a.</a:t>
            </a:r>
          </a:p>
          <a:p>
            <a:pPr marL="1920" indent="0" defTabSz="1219170">
              <a:lnSpc>
                <a:spcPct val="100000"/>
              </a:lnSpc>
              <a:spcBef>
                <a:spcPts val="0"/>
              </a:spcBef>
              <a:spcAft>
                <a:spcPts val="800"/>
              </a:spcAft>
              <a:buClr>
                <a:srgbClr val="000000"/>
              </a:buClr>
              <a:buNone/>
              <a:defRPr/>
            </a:pPr>
            <a:endParaRPr lang="en-US" sz="1800" spc="-1" dirty="0">
              <a:solidFill>
                <a:srgbClr val="000000"/>
              </a:solidFill>
              <a:latin typeface="+mj-lt"/>
              <a:ea typeface="MS PGothic"/>
            </a:endParaRPr>
          </a:p>
        </p:txBody>
      </p:sp>
      <p:sp>
        <p:nvSpPr>
          <p:cNvPr id="33795" name="Slide Number Placeholder 5"/>
          <p:cNvSpPr>
            <a:spLocks noGrp="1"/>
          </p:cNvSpPr>
          <p:nvPr>
            <p:ph type="sldNum" sz="quarter" idx="4294967295"/>
          </p:nvPr>
        </p:nvSpPr>
        <p:spPr bwMode="auto">
          <a:xfrm>
            <a:off x="0" y="0"/>
            <a:ext cx="0" cy="0"/>
          </a:xfrm>
          <a:prstGeom prst="rect">
            <a:avLst/>
          </a:prstGeom>
          <a:noFill/>
          <a:ln>
            <a:miter lim="800000"/>
            <a:headEnd/>
            <a:tailEnd/>
          </a:ln>
        </p:spPr>
        <p:txBody>
          <a:bodyPr/>
          <a:lstStyle/>
          <a:p>
            <a:pPr algn="l" defTabSz="609585" eaLnBrk="0" fontAlgn="base" hangingPunct="0">
              <a:spcBef>
                <a:spcPct val="0"/>
              </a:spcBef>
              <a:spcAft>
                <a:spcPct val="0"/>
              </a:spcAft>
              <a:defRPr/>
            </a:pPr>
            <a:fld id="{7115D820-C0B9-4E79-9169-98EDCE5E4036}" type="slidenum">
              <a:rPr lang="en-US" sz="800">
                <a:solidFill>
                  <a:prstClr val="white"/>
                </a:solidFill>
                <a:latin typeface="VladaRHSans Reg" charset="0"/>
                <a:ea typeface="MS PGothic" pitchFamily="34" charset="-128"/>
                <a:cs typeface="VladaRHSans Reg" charset="0"/>
              </a:rPr>
              <a:pPr algn="l" defTabSz="609585" eaLnBrk="0" fontAlgn="base" hangingPunct="0">
                <a:spcBef>
                  <a:spcPct val="0"/>
                </a:spcBef>
                <a:spcAft>
                  <a:spcPct val="0"/>
                </a:spcAft>
                <a:defRPr/>
              </a:pPr>
              <a:t>28</a:t>
            </a:fld>
            <a:endParaRPr lang="en-US" sz="800">
              <a:solidFill>
                <a:prstClr val="white"/>
              </a:solidFill>
              <a:latin typeface="VladaRHSans Reg" charset="0"/>
              <a:ea typeface="MS PGothic" pitchFamily="34" charset="-128"/>
              <a:cs typeface="VladaRHSans Reg" charset="0"/>
            </a:endParaRPr>
          </a:p>
        </p:txBody>
      </p:sp>
      <p:sp>
        <p:nvSpPr>
          <p:cNvPr id="33796" name="Rectangle 1"/>
          <p:cNvSpPr txBox="1">
            <a:spLocks noChangeArrowheads="1"/>
          </p:cNvSpPr>
          <p:nvPr/>
        </p:nvSpPr>
        <p:spPr bwMode="auto">
          <a:xfrm>
            <a:off x="576761" y="333678"/>
            <a:ext cx="10931617" cy="51334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0" tIns="0" rIns="0" bIns="0"/>
          <a:lstStyle/>
          <a:p>
            <a:pPr defTabSz="1219170">
              <a:defRPr/>
            </a:pPr>
            <a:r>
              <a:rPr lang="en-US" sz="2400" b="1" spc="-1" dirty="0">
                <a:solidFill>
                  <a:srgbClr val="000000"/>
                </a:solidFill>
                <a:latin typeface="+mj-lt"/>
                <a:ea typeface="MS PGothic"/>
              </a:rPr>
              <a:t>NAPLATA VAUČERA II </a:t>
            </a:r>
            <a:endParaRPr lang="en-US" sz="2400" b="1" spc="-1" dirty="0">
              <a:solidFill>
                <a:srgbClr val="000000"/>
              </a:solidFill>
              <a:latin typeface="+mj-lt"/>
            </a:endParaRPr>
          </a:p>
        </p:txBody>
      </p:sp>
      <p:pic>
        <p:nvPicPr>
          <p:cNvPr id="5" name="Picture 4">
            <a:extLst>
              <a:ext uri="{FF2B5EF4-FFF2-40B4-BE49-F238E27FC236}">
                <a16:creationId xmlns:a16="http://schemas.microsoft.com/office/drawing/2014/main" id="{F1585D84-A319-4CF0-AB9A-A719457BE11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643447" cy="757979"/>
          </a:xfrm>
          <a:prstGeom prst="rect">
            <a:avLst/>
          </a:prstGeom>
          <a:noFill/>
        </p:spPr>
      </p:pic>
      <p:pic>
        <p:nvPicPr>
          <p:cNvPr id="6" name="Slika 6">
            <a:extLst>
              <a:ext uri="{FF2B5EF4-FFF2-40B4-BE49-F238E27FC236}">
                <a16:creationId xmlns:a16="http://schemas.microsoft.com/office/drawing/2014/main" id="{CD2F17CD-030F-441E-8D61-793D46EB2A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4031330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3B36476-3EC4-4E93-A35A-4EF39D23CA44}"/>
              </a:ext>
            </a:extLst>
          </p:cNvPr>
          <p:cNvSpPr>
            <a:spLocks noGrp="1"/>
          </p:cNvSpPr>
          <p:nvPr>
            <p:ph type="sldNum" sz="quarter" idx="12"/>
          </p:nvPr>
        </p:nvSpPr>
        <p:spPr/>
        <p:txBody>
          <a:bodyPr/>
          <a:lstStyle/>
          <a:p>
            <a:fld id="{CDE166CB-1D6B-4A02-9E82-4F91D1244FB4}" type="slidenum">
              <a:rPr lang="hr-HR" smtClean="0"/>
              <a:t>29</a:t>
            </a:fld>
            <a:endParaRPr lang="hr-HR"/>
          </a:p>
        </p:txBody>
      </p:sp>
      <p:sp>
        <p:nvSpPr>
          <p:cNvPr id="6" name="TextBox 5">
            <a:extLst>
              <a:ext uri="{FF2B5EF4-FFF2-40B4-BE49-F238E27FC236}">
                <a16:creationId xmlns:a16="http://schemas.microsoft.com/office/drawing/2014/main" id="{826A3A21-838B-4F47-B6B9-8F90CC774B3F}"/>
              </a:ext>
            </a:extLst>
          </p:cNvPr>
          <p:cNvSpPr txBox="1"/>
          <p:nvPr/>
        </p:nvSpPr>
        <p:spPr>
          <a:xfrm>
            <a:off x="718456" y="382524"/>
            <a:ext cx="10283007"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defTabSz="1219170">
              <a:defRPr/>
            </a:pPr>
            <a:r>
              <a:rPr lang="hr-HR" sz="2400" dirty="0">
                <a:latin typeface="+mj-lt"/>
              </a:rPr>
              <a:t>PROVJERE UPRAVLJANJA PROJEKTOM</a:t>
            </a:r>
            <a:endParaRPr lang="en-US" sz="2400" b="1" spc="-1" dirty="0">
              <a:solidFill>
                <a:srgbClr val="000000"/>
              </a:solidFill>
              <a:latin typeface="+mj-lt"/>
            </a:endParaRPr>
          </a:p>
        </p:txBody>
      </p:sp>
      <p:pic>
        <p:nvPicPr>
          <p:cNvPr id="7" name="Picture 6">
            <a:extLst>
              <a:ext uri="{FF2B5EF4-FFF2-40B4-BE49-F238E27FC236}">
                <a16:creationId xmlns:a16="http://schemas.microsoft.com/office/drawing/2014/main" id="{FBAEADEE-A7B1-4EA5-A446-9FB478C2574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8" name="Slika 6">
            <a:extLst>
              <a:ext uri="{FF2B5EF4-FFF2-40B4-BE49-F238E27FC236}">
                <a16:creationId xmlns:a16="http://schemas.microsoft.com/office/drawing/2014/main" id="{6209E3BB-1D16-4EC0-B427-5C253ABC7C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
        <p:nvSpPr>
          <p:cNvPr id="9" name="Rezervirano mjesto sadržaja 2">
            <a:extLst>
              <a:ext uri="{FF2B5EF4-FFF2-40B4-BE49-F238E27FC236}">
                <a16:creationId xmlns:a16="http://schemas.microsoft.com/office/drawing/2014/main" id="{82F780CD-3FE9-4570-B570-B0BDD7D499C8}"/>
              </a:ext>
            </a:extLst>
          </p:cNvPr>
          <p:cNvSpPr>
            <a:spLocks noGrp="1"/>
          </p:cNvSpPr>
          <p:nvPr>
            <p:ph idx="1"/>
          </p:nvPr>
        </p:nvSpPr>
        <p:spPr>
          <a:xfrm>
            <a:off x="696384" y="1175429"/>
            <a:ext cx="11272948" cy="4984451"/>
          </a:xfrm>
        </p:spPr>
        <p:style>
          <a:lnRef idx="0">
            <a:scrgbClr r="0" g="0" b="0"/>
          </a:lnRef>
          <a:fillRef idx="1003">
            <a:schemeClr val="lt1"/>
          </a:fillRef>
          <a:effectRef idx="0">
            <a:scrgbClr r="0" g="0" b="0"/>
          </a:effectRef>
          <a:fontRef idx="major"/>
        </p:style>
        <p:txBody>
          <a:bodyPr>
            <a:noAutofit/>
          </a:bodyPr>
          <a:lstStyle/>
          <a:p>
            <a:pPr marL="88900" indent="0">
              <a:lnSpc>
                <a:spcPct val="100000"/>
              </a:lnSpc>
              <a:spcBef>
                <a:spcPts val="575"/>
              </a:spcBef>
              <a:buClr>
                <a:srgbClr val="0070C0"/>
              </a:buClr>
              <a:buNone/>
            </a:pPr>
            <a:r>
              <a:rPr lang="en-GB" altLang="sr-Latn-RS" sz="1800" spc="-1" dirty="0" err="1">
                <a:solidFill>
                  <a:srgbClr val="000000"/>
                </a:solidFill>
                <a:ea typeface="MS PGothic"/>
              </a:rPr>
              <a:t>Nakon</a:t>
            </a:r>
            <a:r>
              <a:rPr lang="en-GB" altLang="sr-Latn-RS" sz="1800" spc="-1" dirty="0">
                <a:solidFill>
                  <a:srgbClr val="000000"/>
                </a:solidFill>
                <a:ea typeface="MS PGothic"/>
              </a:rPr>
              <a:t> </a:t>
            </a:r>
            <a:r>
              <a:rPr lang="en-GB" altLang="sr-Latn-RS" sz="1800" spc="-1" dirty="0" err="1">
                <a:solidFill>
                  <a:srgbClr val="000000"/>
                </a:solidFill>
                <a:ea typeface="MS PGothic"/>
              </a:rPr>
              <a:t>izdavanja</a:t>
            </a:r>
            <a:r>
              <a:rPr lang="en-GB" altLang="sr-Latn-RS" sz="1800" spc="-1" dirty="0">
                <a:solidFill>
                  <a:srgbClr val="000000"/>
                </a:solidFill>
                <a:ea typeface="MS PGothic"/>
              </a:rPr>
              <a:t> </a:t>
            </a:r>
            <a:r>
              <a:rPr lang="en-GB" altLang="sr-Latn-RS" sz="1800" spc="-1" dirty="0" err="1">
                <a:solidFill>
                  <a:srgbClr val="000000"/>
                </a:solidFill>
                <a:ea typeface="MS PGothic"/>
              </a:rPr>
              <a:t>vaučera</a:t>
            </a:r>
            <a:r>
              <a:rPr lang="en-GB" altLang="sr-Latn-RS" sz="1800" spc="-1" dirty="0">
                <a:solidFill>
                  <a:srgbClr val="000000"/>
                </a:solidFill>
                <a:ea typeface="MS PGothic"/>
              </a:rPr>
              <a:t>, NT </a:t>
            </a:r>
            <a:r>
              <a:rPr lang="en-GB" altLang="sr-Latn-RS" sz="1800" spc="-1" dirty="0" err="1">
                <a:solidFill>
                  <a:srgbClr val="000000"/>
                </a:solidFill>
                <a:ea typeface="MS PGothic"/>
              </a:rPr>
              <a:t>prati</a:t>
            </a:r>
            <a:r>
              <a:rPr lang="en-GB" altLang="sr-Latn-RS" sz="1800" spc="-1" dirty="0">
                <a:solidFill>
                  <a:srgbClr val="000000"/>
                </a:solidFill>
                <a:ea typeface="MS PGothic"/>
              </a:rPr>
              <a:t> </a:t>
            </a:r>
            <a:r>
              <a:rPr lang="en-GB" altLang="sr-Latn-RS" sz="1800" spc="-1" dirty="0" err="1">
                <a:solidFill>
                  <a:srgbClr val="000000"/>
                </a:solidFill>
                <a:ea typeface="MS PGothic"/>
              </a:rPr>
              <a:t>postiže</a:t>
            </a:r>
            <a:r>
              <a:rPr lang="en-GB" altLang="sr-Latn-RS" sz="1800" spc="-1" dirty="0">
                <a:solidFill>
                  <a:srgbClr val="000000"/>
                </a:solidFill>
                <a:ea typeface="MS PGothic"/>
              </a:rPr>
              <a:t> li </a:t>
            </a:r>
            <a:r>
              <a:rPr lang="en-GB" altLang="sr-Latn-RS" sz="1800" spc="-1" dirty="0" err="1">
                <a:solidFill>
                  <a:srgbClr val="000000"/>
                </a:solidFill>
                <a:ea typeface="MS PGothic"/>
              </a:rPr>
              <a:t>projekt</a:t>
            </a:r>
            <a:r>
              <a:rPr lang="en-GB" altLang="sr-Latn-RS" sz="1800" spc="-1" dirty="0">
                <a:solidFill>
                  <a:srgbClr val="000000"/>
                </a:solidFill>
                <a:ea typeface="MS PGothic"/>
              </a:rPr>
              <a:t> </a:t>
            </a:r>
            <a:r>
              <a:rPr lang="en-GB" altLang="sr-Latn-RS" sz="1800" spc="-1" dirty="0" err="1">
                <a:solidFill>
                  <a:srgbClr val="000000"/>
                </a:solidFill>
                <a:ea typeface="MS PGothic"/>
              </a:rPr>
              <a:t>utvrđene</a:t>
            </a:r>
            <a:r>
              <a:rPr lang="en-GB" altLang="sr-Latn-RS" sz="1800" spc="-1" dirty="0">
                <a:solidFill>
                  <a:srgbClr val="000000"/>
                </a:solidFill>
                <a:ea typeface="MS PGothic"/>
              </a:rPr>
              <a:t> </a:t>
            </a:r>
            <a:r>
              <a:rPr lang="en-GB" altLang="sr-Latn-RS" sz="1800" spc="-1" dirty="0" err="1">
                <a:solidFill>
                  <a:srgbClr val="000000"/>
                </a:solidFill>
                <a:ea typeface="MS PGothic"/>
              </a:rPr>
              <a:t>ciljeve</a:t>
            </a:r>
            <a:r>
              <a:rPr lang="en-GB" altLang="sr-Latn-RS" sz="1800" spc="-1" dirty="0">
                <a:solidFill>
                  <a:srgbClr val="000000"/>
                </a:solidFill>
                <a:ea typeface="MS PGothic"/>
              </a:rPr>
              <a:t> </a:t>
            </a:r>
            <a:r>
              <a:rPr lang="en-GB" altLang="sr-Latn-RS" sz="1800" spc="-1" dirty="0" err="1">
                <a:solidFill>
                  <a:srgbClr val="000000"/>
                </a:solidFill>
                <a:ea typeface="MS PGothic"/>
              </a:rPr>
              <a:t>i</a:t>
            </a:r>
            <a:r>
              <a:rPr lang="en-GB" altLang="sr-Latn-RS" sz="1800" spc="-1" dirty="0">
                <a:solidFill>
                  <a:srgbClr val="000000"/>
                </a:solidFill>
                <a:ea typeface="MS PGothic"/>
              </a:rPr>
              <a:t> </a:t>
            </a:r>
            <a:r>
              <a:rPr lang="en-GB" altLang="sr-Latn-RS" sz="1800" spc="-1" dirty="0" err="1">
                <a:solidFill>
                  <a:srgbClr val="000000"/>
                </a:solidFill>
                <a:ea typeface="MS PGothic"/>
              </a:rPr>
              <a:t>rezultate</a:t>
            </a:r>
            <a:r>
              <a:rPr lang="en-GB" altLang="sr-Latn-RS" sz="1800" spc="-1" dirty="0">
                <a:solidFill>
                  <a:srgbClr val="000000"/>
                </a:solidFill>
                <a:ea typeface="MS PGothic"/>
              </a:rPr>
              <a:t>, </a:t>
            </a:r>
            <a:r>
              <a:rPr lang="en-GB" altLang="sr-Latn-RS" sz="1800" spc="-1" dirty="0" err="1">
                <a:solidFill>
                  <a:srgbClr val="000000"/>
                </a:solidFill>
                <a:ea typeface="MS PGothic"/>
              </a:rPr>
              <a:t>dok</a:t>
            </a:r>
            <a:r>
              <a:rPr lang="en-GB" altLang="sr-Latn-RS" sz="1800" spc="-1" dirty="0">
                <a:solidFill>
                  <a:srgbClr val="000000"/>
                </a:solidFill>
                <a:ea typeface="MS PGothic"/>
              </a:rPr>
              <a:t> je PT </a:t>
            </a:r>
            <a:r>
              <a:rPr lang="en-GB" altLang="sr-Latn-RS" sz="1800" spc="-1" dirty="0" err="1">
                <a:solidFill>
                  <a:srgbClr val="000000"/>
                </a:solidFill>
                <a:ea typeface="MS PGothic"/>
              </a:rPr>
              <a:t>odgovoran</a:t>
            </a:r>
            <a:r>
              <a:rPr lang="en-GB" altLang="sr-Latn-RS" sz="1800" spc="-1" dirty="0">
                <a:solidFill>
                  <a:srgbClr val="000000"/>
                </a:solidFill>
                <a:ea typeface="MS PGothic"/>
              </a:rPr>
              <a:t> </a:t>
            </a:r>
            <a:r>
              <a:rPr lang="en-GB" altLang="sr-Latn-RS" sz="1800" spc="-1" dirty="0" err="1">
                <a:solidFill>
                  <a:srgbClr val="000000"/>
                </a:solidFill>
                <a:ea typeface="MS PGothic"/>
              </a:rPr>
              <a:t>provjeravati</a:t>
            </a:r>
            <a:r>
              <a:rPr lang="en-GB" altLang="sr-Latn-RS" sz="1800" spc="-1" dirty="0">
                <a:solidFill>
                  <a:srgbClr val="000000"/>
                </a:solidFill>
                <a:ea typeface="MS PGothic"/>
              </a:rPr>
              <a:t> </a:t>
            </a:r>
            <a:r>
              <a:rPr lang="en-GB" altLang="sr-Latn-RS" sz="1800" spc="-1" dirty="0" err="1">
                <a:solidFill>
                  <a:srgbClr val="000000"/>
                </a:solidFill>
                <a:ea typeface="MS PGothic"/>
              </a:rPr>
              <a:t>provodi</a:t>
            </a:r>
            <a:r>
              <a:rPr lang="en-GB" altLang="sr-Latn-RS" sz="1800" spc="-1" dirty="0">
                <a:solidFill>
                  <a:srgbClr val="000000"/>
                </a:solidFill>
                <a:ea typeface="MS PGothic"/>
              </a:rPr>
              <a:t> li se </a:t>
            </a:r>
            <a:r>
              <a:rPr lang="en-GB" altLang="sr-Latn-RS" sz="1800" spc="-1" dirty="0" err="1">
                <a:solidFill>
                  <a:srgbClr val="000000"/>
                </a:solidFill>
                <a:ea typeface="MS PGothic"/>
              </a:rPr>
              <a:t>projekt</a:t>
            </a:r>
            <a:r>
              <a:rPr lang="en-GB" altLang="sr-Latn-RS" sz="1800" spc="-1" dirty="0">
                <a:solidFill>
                  <a:srgbClr val="000000"/>
                </a:solidFill>
                <a:ea typeface="MS PGothic"/>
              </a:rPr>
              <a:t> u </a:t>
            </a:r>
            <a:r>
              <a:rPr lang="en-GB" altLang="sr-Latn-RS" sz="1800" spc="-1" dirty="0" err="1">
                <a:solidFill>
                  <a:srgbClr val="000000"/>
                </a:solidFill>
                <a:ea typeface="MS PGothic"/>
              </a:rPr>
              <a:t>skladu</a:t>
            </a:r>
            <a:r>
              <a:rPr lang="en-GB" altLang="sr-Latn-RS" sz="1800" spc="-1" dirty="0">
                <a:solidFill>
                  <a:srgbClr val="000000"/>
                </a:solidFill>
                <a:ea typeface="MS PGothic"/>
              </a:rPr>
              <a:t> s </a:t>
            </a:r>
            <a:r>
              <a:rPr lang="en-GB" altLang="sr-Latn-RS" sz="1800" spc="-1" dirty="0" err="1">
                <a:solidFill>
                  <a:srgbClr val="000000"/>
                </a:solidFill>
                <a:ea typeface="MS PGothic"/>
              </a:rPr>
              <a:t>odredbama</a:t>
            </a:r>
            <a:r>
              <a:rPr lang="en-GB" altLang="sr-Latn-RS" sz="1800" spc="-1" dirty="0">
                <a:solidFill>
                  <a:srgbClr val="000000"/>
                </a:solidFill>
                <a:ea typeface="MS PGothic"/>
              </a:rPr>
              <a:t> </a:t>
            </a:r>
            <a:r>
              <a:rPr lang="en-GB" altLang="sr-Latn-RS" sz="1800" spc="-1" dirty="0" err="1">
                <a:solidFill>
                  <a:srgbClr val="000000"/>
                </a:solidFill>
                <a:ea typeface="MS PGothic"/>
              </a:rPr>
              <a:t>vaučera</a:t>
            </a:r>
            <a:r>
              <a:rPr lang="en-GB" altLang="sr-Latn-RS" sz="1800" spc="-1" dirty="0">
                <a:solidFill>
                  <a:srgbClr val="000000"/>
                </a:solidFill>
                <a:ea typeface="MS PGothic"/>
              </a:rPr>
              <a:t>.</a:t>
            </a:r>
          </a:p>
          <a:p>
            <a:pPr marL="88900" indent="0">
              <a:lnSpc>
                <a:spcPct val="100000"/>
              </a:lnSpc>
              <a:spcBef>
                <a:spcPts val="575"/>
              </a:spcBef>
              <a:buClr>
                <a:srgbClr val="0070C0"/>
              </a:buClr>
              <a:buNone/>
            </a:pPr>
            <a:r>
              <a:rPr lang="en-GB" altLang="sr-Latn-RS" sz="1800" spc="-1" dirty="0" err="1">
                <a:solidFill>
                  <a:srgbClr val="000000"/>
                </a:solidFill>
                <a:ea typeface="MS PGothic"/>
              </a:rPr>
              <a:t>Provjere</a:t>
            </a:r>
            <a:r>
              <a:rPr lang="en-GB" altLang="sr-Latn-RS" sz="1800" spc="-1" dirty="0">
                <a:solidFill>
                  <a:srgbClr val="000000"/>
                </a:solidFill>
                <a:ea typeface="MS PGothic"/>
              </a:rPr>
              <a:t> </a:t>
            </a:r>
            <a:r>
              <a:rPr lang="en-GB" altLang="sr-Latn-RS" sz="1800" spc="-1" dirty="0" err="1">
                <a:solidFill>
                  <a:srgbClr val="000000"/>
                </a:solidFill>
                <a:ea typeface="MS PGothic"/>
              </a:rPr>
              <a:t>upravljanja</a:t>
            </a:r>
            <a:r>
              <a:rPr lang="en-GB" altLang="sr-Latn-RS" sz="1800" spc="-1" dirty="0">
                <a:solidFill>
                  <a:srgbClr val="000000"/>
                </a:solidFill>
                <a:ea typeface="MS PGothic"/>
              </a:rPr>
              <a:t> </a:t>
            </a:r>
            <a:r>
              <a:rPr lang="en-GB" altLang="sr-Latn-RS" sz="1800" spc="-1" dirty="0" err="1">
                <a:solidFill>
                  <a:srgbClr val="000000"/>
                </a:solidFill>
                <a:ea typeface="MS PGothic"/>
              </a:rPr>
              <a:t>projektom</a:t>
            </a:r>
            <a:r>
              <a:rPr lang="en-GB" altLang="sr-Latn-RS" sz="1800" spc="-1" dirty="0">
                <a:solidFill>
                  <a:srgbClr val="000000"/>
                </a:solidFill>
                <a:ea typeface="MS PGothic"/>
              </a:rPr>
              <a:t> </a:t>
            </a:r>
            <a:r>
              <a:rPr lang="en-GB" altLang="sr-Latn-RS" sz="1800" spc="-1" dirty="0" err="1">
                <a:solidFill>
                  <a:srgbClr val="000000"/>
                </a:solidFill>
                <a:ea typeface="MS PGothic"/>
              </a:rPr>
              <a:t>uključuju</a:t>
            </a:r>
            <a:r>
              <a:rPr lang="en-GB" altLang="sr-Latn-RS" sz="1800" spc="-1" dirty="0">
                <a:solidFill>
                  <a:srgbClr val="000000"/>
                </a:solidFill>
                <a:ea typeface="MS PGothic"/>
              </a:rPr>
              <a:t>:</a:t>
            </a:r>
          </a:p>
          <a:p>
            <a:pPr marL="361950" indent="-273050">
              <a:lnSpc>
                <a:spcPct val="100000"/>
              </a:lnSpc>
              <a:spcBef>
                <a:spcPts val="575"/>
              </a:spcBef>
              <a:buClr>
                <a:srgbClr val="0070C0"/>
              </a:buClr>
              <a:buFontTx/>
              <a:buChar char="•"/>
            </a:pPr>
            <a:r>
              <a:rPr lang="en-GB" altLang="sr-Latn-RS" sz="1800" spc="-1" dirty="0" err="1">
                <a:solidFill>
                  <a:srgbClr val="000000"/>
                </a:solidFill>
                <a:ea typeface="MS PGothic"/>
              </a:rPr>
              <a:t>provjeru</a:t>
            </a:r>
            <a:r>
              <a:rPr lang="en-GB" altLang="sr-Latn-RS" sz="1800" spc="-1" dirty="0">
                <a:solidFill>
                  <a:srgbClr val="000000"/>
                </a:solidFill>
                <a:ea typeface="MS PGothic"/>
              </a:rPr>
              <a:t> </a:t>
            </a:r>
            <a:r>
              <a:rPr lang="en-GB" altLang="sr-Latn-RS" sz="1800" spc="-1" dirty="0" err="1">
                <a:solidFill>
                  <a:srgbClr val="000000"/>
                </a:solidFill>
                <a:ea typeface="MS PGothic"/>
              </a:rPr>
              <a:t>ispravnosti</a:t>
            </a:r>
            <a:r>
              <a:rPr lang="en-GB" altLang="sr-Latn-RS" sz="1800" spc="-1" dirty="0">
                <a:solidFill>
                  <a:srgbClr val="000000"/>
                </a:solidFill>
                <a:ea typeface="MS PGothic"/>
              </a:rPr>
              <a:t> </a:t>
            </a:r>
            <a:r>
              <a:rPr lang="en-GB" altLang="sr-Latn-RS" sz="1800" spc="-1" dirty="0" err="1">
                <a:solidFill>
                  <a:srgbClr val="000000"/>
                </a:solidFill>
                <a:ea typeface="MS PGothic"/>
              </a:rPr>
              <a:t>Zahtjeva</a:t>
            </a:r>
            <a:r>
              <a:rPr lang="en-GB" altLang="sr-Latn-RS" sz="1800" spc="-1" dirty="0">
                <a:solidFill>
                  <a:srgbClr val="000000"/>
                </a:solidFill>
                <a:ea typeface="MS PGothic"/>
              </a:rPr>
              <a:t> za </a:t>
            </a:r>
            <a:r>
              <a:rPr lang="en-GB" altLang="sr-Latn-RS" sz="1800" spc="-1" dirty="0" err="1">
                <a:solidFill>
                  <a:srgbClr val="000000"/>
                </a:solidFill>
                <a:ea typeface="MS PGothic"/>
              </a:rPr>
              <a:t>nadoknadom</a:t>
            </a:r>
            <a:r>
              <a:rPr lang="en-GB" altLang="sr-Latn-RS" sz="1800" spc="-1" dirty="0">
                <a:solidFill>
                  <a:srgbClr val="000000"/>
                </a:solidFill>
                <a:ea typeface="MS PGothic"/>
              </a:rPr>
              <a:t> </a:t>
            </a:r>
            <a:r>
              <a:rPr lang="en-GB" altLang="sr-Latn-RS" sz="1800" spc="-1" dirty="0" err="1">
                <a:solidFill>
                  <a:srgbClr val="000000"/>
                </a:solidFill>
                <a:ea typeface="MS PGothic"/>
              </a:rPr>
              <a:t>sredstava</a:t>
            </a:r>
            <a:r>
              <a:rPr lang="en-GB" altLang="sr-Latn-RS" sz="1800" spc="-1" dirty="0">
                <a:solidFill>
                  <a:srgbClr val="000000"/>
                </a:solidFill>
                <a:ea typeface="MS PGothic"/>
              </a:rPr>
              <a:t> (</a:t>
            </a:r>
            <a:r>
              <a:rPr lang="en-GB" altLang="sr-Latn-RS" sz="1800" spc="-1" dirty="0" err="1">
                <a:solidFill>
                  <a:srgbClr val="000000"/>
                </a:solidFill>
                <a:ea typeface="MS PGothic"/>
              </a:rPr>
              <a:t>ispravnost</a:t>
            </a:r>
            <a:r>
              <a:rPr lang="en-GB" altLang="sr-Latn-RS" sz="1800" spc="-1" dirty="0">
                <a:solidFill>
                  <a:srgbClr val="000000"/>
                </a:solidFill>
                <a:ea typeface="MS PGothic"/>
              </a:rPr>
              <a:t> </a:t>
            </a:r>
            <a:r>
              <a:rPr lang="en-GB" altLang="sr-Latn-RS" sz="1800" spc="-1" dirty="0" err="1">
                <a:solidFill>
                  <a:srgbClr val="000000"/>
                </a:solidFill>
                <a:ea typeface="MS PGothic"/>
              </a:rPr>
              <a:t>iznosa</a:t>
            </a:r>
            <a:r>
              <a:rPr lang="en-GB" altLang="sr-Latn-RS" sz="1800" spc="-1" dirty="0">
                <a:solidFill>
                  <a:srgbClr val="000000"/>
                </a:solidFill>
                <a:ea typeface="MS PGothic"/>
              </a:rPr>
              <a:t> </a:t>
            </a:r>
            <a:r>
              <a:rPr lang="en-GB" altLang="sr-Latn-RS" sz="1800" spc="-1" dirty="0" err="1">
                <a:solidFill>
                  <a:srgbClr val="000000"/>
                </a:solidFill>
                <a:ea typeface="MS PGothic"/>
              </a:rPr>
              <a:t>i</a:t>
            </a:r>
            <a:r>
              <a:rPr lang="en-GB" altLang="sr-Latn-RS" sz="1800" spc="-1" dirty="0">
                <a:solidFill>
                  <a:srgbClr val="000000"/>
                </a:solidFill>
                <a:ea typeface="MS PGothic"/>
              </a:rPr>
              <a:t> stope </a:t>
            </a:r>
            <a:r>
              <a:rPr lang="en-GB" altLang="sr-Latn-RS" sz="1800" spc="-1" dirty="0" err="1">
                <a:solidFill>
                  <a:srgbClr val="000000"/>
                </a:solidFill>
                <a:ea typeface="MS PGothic"/>
              </a:rPr>
              <a:t>financiranja</a:t>
            </a:r>
            <a:r>
              <a:rPr lang="en-GB" altLang="sr-Latn-RS" sz="1800" spc="-1" dirty="0">
                <a:solidFill>
                  <a:srgbClr val="000000"/>
                </a:solidFill>
                <a:ea typeface="MS PGothic"/>
              </a:rPr>
              <a:t>), </a:t>
            </a:r>
            <a:r>
              <a:rPr lang="en-GB" altLang="sr-Latn-RS" sz="1800" spc="-1" dirty="0" err="1">
                <a:solidFill>
                  <a:srgbClr val="000000"/>
                </a:solidFill>
                <a:ea typeface="MS PGothic"/>
              </a:rPr>
              <a:t>uključujući</a:t>
            </a:r>
            <a:r>
              <a:rPr lang="en-GB" altLang="sr-Latn-RS" sz="1800" spc="-1" dirty="0">
                <a:solidFill>
                  <a:srgbClr val="000000"/>
                </a:solidFill>
                <a:ea typeface="MS PGothic"/>
              </a:rPr>
              <a:t>:</a:t>
            </a:r>
          </a:p>
          <a:p>
            <a:pPr marL="819150" lvl="1" indent="-273050">
              <a:lnSpc>
                <a:spcPct val="100000"/>
              </a:lnSpc>
              <a:spcBef>
                <a:spcPts val="575"/>
              </a:spcBef>
              <a:buClr>
                <a:srgbClr val="0070C0"/>
              </a:buClr>
              <a:buFontTx/>
              <a:buChar char="•"/>
            </a:pPr>
            <a:r>
              <a:rPr lang="en-GB" altLang="sr-Latn-RS" sz="1600" spc="-1" dirty="0" err="1">
                <a:solidFill>
                  <a:srgbClr val="000000"/>
                </a:solidFill>
                <a:ea typeface="MS PGothic"/>
              </a:rPr>
              <a:t>provjere</a:t>
            </a:r>
            <a:r>
              <a:rPr lang="en-GB" altLang="sr-Latn-RS" sz="1600" spc="-1" dirty="0">
                <a:solidFill>
                  <a:srgbClr val="000000"/>
                </a:solidFill>
                <a:ea typeface="MS PGothic"/>
              </a:rPr>
              <a:t> </a:t>
            </a:r>
            <a:r>
              <a:rPr lang="en-GB" altLang="sr-Latn-RS" sz="1600" spc="-1" dirty="0" err="1">
                <a:solidFill>
                  <a:srgbClr val="000000"/>
                </a:solidFill>
                <a:ea typeface="MS PGothic"/>
              </a:rPr>
              <a:t>prihvatljivosti</a:t>
            </a:r>
            <a:r>
              <a:rPr lang="en-GB" altLang="sr-Latn-RS" sz="1600" spc="-1" dirty="0">
                <a:solidFill>
                  <a:srgbClr val="000000"/>
                </a:solidFill>
                <a:ea typeface="MS PGothic"/>
              </a:rPr>
              <a:t> </a:t>
            </a:r>
            <a:r>
              <a:rPr lang="en-GB" altLang="sr-Latn-RS" sz="1600" spc="-1" dirty="0" err="1">
                <a:solidFill>
                  <a:srgbClr val="000000"/>
                </a:solidFill>
                <a:ea typeface="MS PGothic"/>
              </a:rPr>
              <a:t>troškova</a:t>
            </a:r>
            <a:r>
              <a:rPr lang="en-GB" altLang="sr-Latn-RS" sz="1600" spc="-1" dirty="0">
                <a:solidFill>
                  <a:srgbClr val="000000"/>
                </a:solidFill>
                <a:ea typeface="MS PGothic"/>
              </a:rPr>
              <a:t> </a:t>
            </a:r>
          </a:p>
          <a:p>
            <a:pPr marL="819150" lvl="1" indent="-273050">
              <a:lnSpc>
                <a:spcPct val="100000"/>
              </a:lnSpc>
              <a:spcBef>
                <a:spcPts val="575"/>
              </a:spcBef>
              <a:buClr>
                <a:srgbClr val="0070C0"/>
              </a:buClr>
              <a:buFontTx/>
              <a:buChar char="•"/>
            </a:pPr>
            <a:r>
              <a:rPr lang="en-GB" altLang="sr-Latn-RS" sz="1600" spc="-1" dirty="0" err="1">
                <a:solidFill>
                  <a:srgbClr val="000000"/>
                </a:solidFill>
                <a:ea typeface="MS PGothic"/>
              </a:rPr>
              <a:t>provjere</a:t>
            </a:r>
            <a:r>
              <a:rPr lang="en-GB" altLang="sr-Latn-RS" sz="1600" spc="-1" dirty="0">
                <a:solidFill>
                  <a:srgbClr val="000000"/>
                </a:solidFill>
                <a:ea typeface="MS PGothic"/>
              </a:rPr>
              <a:t> da je </a:t>
            </a:r>
            <a:r>
              <a:rPr lang="en-GB" altLang="sr-Latn-RS" sz="1600" spc="-1" dirty="0" err="1">
                <a:solidFill>
                  <a:srgbClr val="000000"/>
                </a:solidFill>
                <a:ea typeface="MS PGothic"/>
              </a:rPr>
              <a:t>trošak</a:t>
            </a:r>
            <a:r>
              <a:rPr lang="en-GB" altLang="sr-Latn-RS" sz="1600" spc="-1" dirty="0">
                <a:solidFill>
                  <a:srgbClr val="000000"/>
                </a:solidFill>
                <a:ea typeface="MS PGothic"/>
              </a:rPr>
              <a:t> </a:t>
            </a:r>
            <a:r>
              <a:rPr lang="en-GB" altLang="sr-Latn-RS" sz="1600" spc="-1" dirty="0" err="1">
                <a:solidFill>
                  <a:srgbClr val="000000"/>
                </a:solidFill>
                <a:ea typeface="MS PGothic"/>
              </a:rPr>
              <a:t>stvarno</a:t>
            </a:r>
            <a:r>
              <a:rPr lang="en-GB" altLang="sr-Latn-RS" sz="1600" spc="-1" dirty="0">
                <a:solidFill>
                  <a:srgbClr val="000000"/>
                </a:solidFill>
                <a:ea typeface="MS PGothic"/>
              </a:rPr>
              <a:t> </a:t>
            </a:r>
            <a:r>
              <a:rPr lang="en-GB" altLang="sr-Latn-RS" sz="1600" spc="-1" dirty="0" err="1">
                <a:solidFill>
                  <a:srgbClr val="000000"/>
                </a:solidFill>
                <a:ea typeface="MS PGothic"/>
              </a:rPr>
              <a:t>nastao</a:t>
            </a:r>
            <a:r>
              <a:rPr lang="en-GB" altLang="sr-Latn-RS" sz="1600" spc="-1" dirty="0">
                <a:solidFill>
                  <a:srgbClr val="000000"/>
                </a:solidFill>
                <a:ea typeface="MS PGothic"/>
              </a:rPr>
              <a:t> </a:t>
            </a:r>
            <a:r>
              <a:rPr lang="en-GB" altLang="sr-Latn-RS" sz="1600" spc="-1" dirty="0" err="1">
                <a:solidFill>
                  <a:srgbClr val="000000"/>
                </a:solidFill>
                <a:ea typeface="MS PGothic"/>
              </a:rPr>
              <a:t>i</a:t>
            </a:r>
            <a:r>
              <a:rPr lang="en-GB" altLang="sr-Latn-RS" sz="1600" spc="-1" dirty="0">
                <a:solidFill>
                  <a:srgbClr val="000000"/>
                </a:solidFill>
                <a:ea typeface="MS PGothic"/>
              </a:rPr>
              <a:t> da je </a:t>
            </a:r>
            <a:r>
              <a:rPr lang="en-GB" altLang="sr-Latn-RS" sz="1600" spc="-1" dirty="0" err="1">
                <a:solidFill>
                  <a:srgbClr val="000000"/>
                </a:solidFill>
                <a:ea typeface="MS PGothic"/>
              </a:rPr>
              <a:t>plaćen</a:t>
            </a:r>
            <a:endParaRPr lang="en-GB" altLang="sr-Latn-RS" sz="1600" spc="-1" dirty="0">
              <a:solidFill>
                <a:srgbClr val="000000"/>
              </a:solidFill>
              <a:ea typeface="MS PGothic"/>
            </a:endParaRPr>
          </a:p>
          <a:p>
            <a:pPr marL="819150" lvl="1" indent="-273050">
              <a:lnSpc>
                <a:spcPct val="100000"/>
              </a:lnSpc>
              <a:spcBef>
                <a:spcPts val="575"/>
              </a:spcBef>
              <a:buClr>
                <a:srgbClr val="0070C0"/>
              </a:buClr>
              <a:buFontTx/>
              <a:buChar char="•"/>
            </a:pPr>
            <a:r>
              <a:rPr lang="en-GB" altLang="sr-Latn-RS" sz="1600" spc="-1" dirty="0" err="1">
                <a:solidFill>
                  <a:srgbClr val="000000"/>
                </a:solidFill>
                <a:ea typeface="MS PGothic"/>
              </a:rPr>
              <a:t>provjere</a:t>
            </a:r>
            <a:r>
              <a:rPr lang="en-GB" altLang="sr-Latn-RS" sz="1600" spc="-1" dirty="0">
                <a:solidFill>
                  <a:srgbClr val="000000"/>
                </a:solidFill>
                <a:ea typeface="MS PGothic"/>
              </a:rPr>
              <a:t> </a:t>
            </a:r>
            <a:r>
              <a:rPr lang="en-GB" altLang="sr-Latn-RS" sz="1600" spc="-1" dirty="0" err="1">
                <a:solidFill>
                  <a:srgbClr val="000000"/>
                </a:solidFill>
                <a:ea typeface="MS PGothic"/>
              </a:rPr>
              <a:t>usklađenosti</a:t>
            </a:r>
            <a:r>
              <a:rPr lang="en-GB" altLang="sr-Latn-RS" sz="1600" spc="-1" dirty="0">
                <a:solidFill>
                  <a:srgbClr val="000000"/>
                </a:solidFill>
                <a:ea typeface="MS PGothic"/>
              </a:rPr>
              <a:t> </a:t>
            </a:r>
            <a:r>
              <a:rPr lang="en-GB" altLang="sr-Latn-RS" sz="1600" spc="-1" dirty="0" err="1">
                <a:solidFill>
                  <a:srgbClr val="000000"/>
                </a:solidFill>
                <a:ea typeface="MS PGothic"/>
              </a:rPr>
              <a:t>postupaka</a:t>
            </a:r>
            <a:r>
              <a:rPr lang="en-GB" altLang="sr-Latn-RS" sz="1600" spc="-1" dirty="0">
                <a:solidFill>
                  <a:srgbClr val="000000"/>
                </a:solidFill>
                <a:ea typeface="MS PGothic"/>
              </a:rPr>
              <a:t> </a:t>
            </a:r>
            <a:r>
              <a:rPr lang="en-GB" altLang="sr-Latn-RS" sz="1600" spc="-1" dirty="0" err="1">
                <a:solidFill>
                  <a:srgbClr val="000000"/>
                </a:solidFill>
                <a:ea typeface="MS PGothic"/>
              </a:rPr>
              <a:t>nabave</a:t>
            </a:r>
            <a:r>
              <a:rPr lang="en-GB" altLang="sr-Latn-RS" sz="1600" spc="-1" dirty="0">
                <a:solidFill>
                  <a:srgbClr val="000000"/>
                </a:solidFill>
                <a:ea typeface="MS PGothic"/>
              </a:rPr>
              <a:t> u </a:t>
            </a:r>
            <a:r>
              <a:rPr lang="en-GB" altLang="sr-Latn-RS" sz="1600" spc="-1" dirty="0" err="1">
                <a:solidFill>
                  <a:srgbClr val="000000"/>
                </a:solidFill>
                <a:ea typeface="MS PGothic"/>
              </a:rPr>
              <a:t>okviru</a:t>
            </a:r>
            <a:r>
              <a:rPr lang="en-GB" altLang="sr-Latn-RS" sz="1600" spc="-1" dirty="0">
                <a:solidFill>
                  <a:srgbClr val="000000"/>
                </a:solidFill>
                <a:ea typeface="MS PGothic"/>
              </a:rPr>
              <a:t> </a:t>
            </a:r>
            <a:r>
              <a:rPr lang="en-GB" altLang="sr-Latn-RS" sz="1600" spc="-1" dirty="0" err="1">
                <a:solidFill>
                  <a:srgbClr val="000000"/>
                </a:solidFill>
                <a:ea typeface="MS PGothic"/>
              </a:rPr>
              <a:t>projekta</a:t>
            </a:r>
            <a:r>
              <a:rPr lang="en-GB" altLang="sr-Latn-RS" sz="1600" spc="-1" dirty="0">
                <a:solidFill>
                  <a:srgbClr val="000000"/>
                </a:solidFill>
                <a:ea typeface="MS PGothic"/>
              </a:rPr>
              <a:t> s </a:t>
            </a:r>
            <a:r>
              <a:rPr lang="en-GB" altLang="sr-Latn-RS" sz="1600" spc="-1" dirty="0" err="1">
                <a:solidFill>
                  <a:srgbClr val="000000"/>
                </a:solidFill>
                <a:ea typeface="MS PGothic"/>
              </a:rPr>
              <a:t>primjenjivim</a:t>
            </a:r>
            <a:r>
              <a:rPr lang="en-GB" altLang="sr-Latn-RS" sz="1600" spc="-1" dirty="0">
                <a:solidFill>
                  <a:srgbClr val="000000"/>
                </a:solidFill>
                <a:ea typeface="MS PGothic"/>
              </a:rPr>
              <a:t> </a:t>
            </a:r>
            <a:r>
              <a:rPr lang="en-GB" altLang="sr-Latn-RS" sz="1600" spc="-1" dirty="0" err="1">
                <a:solidFill>
                  <a:srgbClr val="000000"/>
                </a:solidFill>
                <a:ea typeface="MS PGothic"/>
              </a:rPr>
              <a:t>pravilima</a:t>
            </a:r>
            <a:r>
              <a:rPr lang="en-GB" altLang="sr-Latn-RS" sz="1600" spc="-1" dirty="0">
                <a:solidFill>
                  <a:srgbClr val="000000"/>
                </a:solidFill>
                <a:ea typeface="MS PGothic"/>
              </a:rPr>
              <a:t>  </a:t>
            </a:r>
            <a:r>
              <a:rPr lang="en-GB" altLang="sr-Latn-RS" sz="1600" spc="-1" dirty="0" err="1">
                <a:solidFill>
                  <a:srgbClr val="000000"/>
                </a:solidFill>
                <a:ea typeface="MS PGothic"/>
              </a:rPr>
              <a:t>nabave</a:t>
            </a:r>
            <a:r>
              <a:rPr lang="en-GB" altLang="sr-Latn-RS" sz="1600" spc="-1" dirty="0">
                <a:solidFill>
                  <a:srgbClr val="000000"/>
                </a:solidFill>
                <a:ea typeface="MS PGothic"/>
              </a:rPr>
              <a:t> za </a:t>
            </a:r>
            <a:r>
              <a:rPr lang="en-GB" altLang="sr-Latn-RS" sz="1600" spc="-1" dirty="0" err="1">
                <a:solidFill>
                  <a:srgbClr val="000000"/>
                </a:solidFill>
                <a:ea typeface="MS PGothic"/>
              </a:rPr>
              <a:t>neobveznike</a:t>
            </a:r>
            <a:r>
              <a:rPr lang="en-GB" altLang="sr-Latn-RS" sz="1600" spc="-1" dirty="0">
                <a:solidFill>
                  <a:srgbClr val="000000"/>
                </a:solidFill>
                <a:ea typeface="MS PGothic"/>
              </a:rPr>
              <a:t> </a:t>
            </a:r>
            <a:r>
              <a:rPr lang="en-GB" altLang="sr-Latn-RS" sz="1600" spc="-1" dirty="0" err="1">
                <a:solidFill>
                  <a:srgbClr val="000000"/>
                </a:solidFill>
                <a:ea typeface="MS PGothic"/>
              </a:rPr>
              <a:t>Zakona</a:t>
            </a:r>
            <a:r>
              <a:rPr lang="en-GB" altLang="sr-Latn-RS" sz="1600" spc="-1" dirty="0">
                <a:solidFill>
                  <a:srgbClr val="000000"/>
                </a:solidFill>
                <a:ea typeface="MS PGothic"/>
              </a:rPr>
              <a:t> o </a:t>
            </a:r>
            <a:r>
              <a:rPr lang="en-GB" altLang="sr-Latn-RS" sz="1600" spc="-1" dirty="0" err="1">
                <a:solidFill>
                  <a:srgbClr val="000000"/>
                </a:solidFill>
                <a:ea typeface="MS PGothic"/>
              </a:rPr>
              <a:t>javnoj</a:t>
            </a:r>
            <a:r>
              <a:rPr lang="en-GB" altLang="sr-Latn-RS" sz="1600" spc="-1" dirty="0">
                <a:solidFill>
                  <a:srgbClr val="000000"/>
                </a:solidFill>
                <a:ea typeface="MS PGothic"/>
              </a:rPr>
              <a:t> </a:t>
            </a:r>
            <a:r>
              <a:rPr lang="en-GB" altLang="sr-Latn-RS" sz="1600" spc="-1" dirty="0" err="1">
                <a:solidFill>
                  <a:srgbClr val="000000"/>
                </a:solidFill>
                <a:ea typeface="MS PGothic"/>
              </a:rPr>
              <a:t>nabavi</a:t>
            </a:r>
            <a:endParaRPr lang="en-GB" altLang="sr-Latn-RS" sz="1600" spc="-1" dirty="0">
              <a:solidFill>
                <a:srgbClr val="000000"/>
              </a:solidFill>
              <a:ea typeface="MS PGothic"/>
            </a:endParaRPr>
          </a:p>
          <a:p>
            <a:pPr marL="361950" indent="-273050">
              <a:lnSpc>
                <a:spcPct val="100000"/>
              </a:lnSpc>
              <a:spcBef>
                <a:spcPts val="575"/>
              </a:spcBef>
              <a:buClr>
                <a:srgbClr val="0070C0"/>
              </a:buClr>
              <a:buFontTx/>
              <a:buChar char="•"/>
            </a:pPr>
            <a:r>
              <a:rPr lang="en-GB" altLang="sr-Latn-RS" sz="1800" spc="-1" dirty="0" err="1">
                <a:solidFill>
                  <a:srgbClr val="000000"/>
                </a:solidFill>
                <a:ea typeface="MS PGothic"/>
              </a:rPr>
              <a:t>provjere</a:t>
            </a:r>
            <a:r>
              <a:rPr lang="en-GB" altLang="sr-Latn-RS" sz="1800" spc="-1" dirty="0">
                <a:solidFill>
                  <a:srgbClr val="000000"/>
                </a:solidFill>
                <a:ea typeface="MS PGothic"/>
              </a:rPr>
              <a:t> </a:t>
            </a:r>
            <a:r>
              <a:rPr lang="en-GB" altLang="sr-Latn-RS" sz="1800" spc="-1" dirty="0" err="1">
                <a:solidFill>
                  <a:srgbClr val="000000"/>
                </a:solidFill>
                <a:ea typeface="MS PGothic"/>
              </a:rPr>
              <a:t>dokaza</a:t>
            </a:r>
            <a:r>
              <a:rPr lang="en-GB" altLang="sr-Latn-RS" sz="1800" spc="-1" dirty="0">
                <a:solidFill>
                  <a:srgbClr val="000000"/>
                </a:solidFill>
                <a:ea typeface="MS PGothic"/>
              </a:rPr>
              <a:t> o </a:t>
            </a:r>
            <a:r>
              <a:rPr lang="en-GB" altLang="sr-Latn-RS" sz="1800" spc="-1" dirty="0" err="1">
                <a:solidFill>
                  <a:srgbClr val="000000"/>
                </a:solidFill>
                <a:ea typeface="MS PGothic"/>
              </a:rPr>
              <a:t>izvršenim</a:t>
            </a:r>
            <a:r>
              <a:rPr lang="en-GB" altLang="sr-Latn-RS" sz="1800" spc="-1" dirty="0">
                <a:solidFill>
                  <a:srgbClr val="000000"/>
                </a:solidFill>
                <a:ea typeface="MS PGothic"/>
              </a:rPr>
              <a:t> </a:t>
            </a:r>
            <a:r>
              <a:rPr lang="en-GB" altLang="sr-Latn-RS" sz="1800" spc="-1" dirty="0" err="1">
                <a:solidFill>
                  <a:srgbClr val="000000"/>
                </a:solidFill>
                <a:ea typeface="MS PGothic"/>
              </a:rPr>
              <a:t>plaćanjima</a:t>
            </a:r>
            <a:r>
              <a:rPr lang="en-GB" altLang="sr-Latn-RS" sz="1800" spc="-1" dirty="0">
                <a:solidFill>
                  <a:srgbClr val="000000"/>
                </a:solidFill>
                <a:ea typeface="MS PGothic"/>
              </a:rPr>
              <a:t> </a:t>
            </a:r>
            <a:r>
              <a:rPr lang="en-GB" altLang="sr-Latn-RS" sz="1800" spc="-1" dirty="0" err="1">
                <a:solidFill>
                  <a:srgbClr val="000000"/>
                </a:solidFill>
                <a:ea typeface="MS PGothic"/>
              </a:rPr>
              <a:t>i</a:t>
            </a:r>
            <a:r>
              <a:rPr lang="en-GB" altLang="sr-Latn-RS" sz="1800" spc="-1" dirty="0">
                <a:solidFill>
                  <a:srgbClr val="000000"/>
                </a:solidFill>
                <a:ea typeface="MS PGothic"/>
              </a:rPr>
              <a:t> </a:t>
            </a:r>
            <a:r>
              <a:rPr lang="en-GB" altLang="sr-Latn-RS" sz="1800" spc="-1" dirty="0" err="1">
                <a:solidFill>
                  <a:srgbClr val="000000"/>
                </a:solidFill>
                <a:ea typeface="MS PGothic"/>
              </a:rPr>
              <a:t>odgovarajućeg</a:t>
            </a:r>
            <a:r>
              <a:rPr lang="en-GB" altLang="sr-Latn-RS" sz="1800" spc="-1" dirty="0">
                <a:solidFill>
                  <a:srgbClr val="000000"/>
                </a:solidFill>
                <a:ea typeface="MS PGothic"/>
              </a:rPr>
              <a:t> </a:t>
            </a:r>
            <a:r>
              <a:rPr lang="en-GB" altLang="sr-Latn-RS" sz="1800" spc="-1" dirty="0" err="1">
                <a:solidFill>
                  <a:srgbClr val="000000"/>
                </a:solidFill>
                <a:ea typeface="MS PGothic"/>
              </a:rPr>
              <a:t>revizijskog</a:t>
            </a:r>
            <a:r>
              <a:rPr lang="en-GB" altLang="sr-Latn-RS" sz="1800" spc="-1" dirty="0">
                <a:solidFill>
                  <a:srgbClr val="000000"/>
                </a:solidFill>
                <a:ea typeface="MS PGothic"/>
              </a:rPr>
              <a:t> </a:t>
            </a:r>
            <a:r>
              <a:rPr lang="en-GB" altLang="sr-Latn-RS" sz="1800" spc="-1" dirty="0" err="1">
                <a:solidFill>
                  <a:srgbClr val="000000"/>
                </a:solidFill>
                <a:ea typeface="MS PGothic"/>
              </a:rPr>
              <a:t>traga</a:t>
            </a:r>
            <a:endParaRPr lang="en-GB" altLang="sr-Latn-RS" sz="1800" spc="-1" dirty="0">
              <a:solidFill>
                <a:srgbClr val="000000"/>
              </a:solidFill>
              <a:ea typeface="MS PGothic"/>
            </a:endParaRPr>
          </a:p>
          <a:p>
            <a:pPr marL="361950" indent="-273050">
              <a:lnSpc>
                <a:spcPct val="100000"/>
              </a:lnSpc>
              <a:spcBef>
                <a:spcPts val="575"/>
              </a:spcBef>
              <a:buClr>
                <a:srgbClr val="0070C0"/>
              </a:buClr>
              <a:buFontTx/>
              <a:buChar char="•"/>
            </a:pPr>
            <a:r>
              <a:rPr lang="en-GB" altLang="sr-Latn-RS" sz="1800" spc="-1" dirty="0" err="1">
                <a:solidFill>
                  <a:srgbClr val="000000"/>
                </a:solidFill>
                <a:ea typeface="MS PGothic"/>
              </a:rPr>
              <a:t>provjeru</a:t>
            </a:r>
            <a:r>
              <a:rPr lang="en-GB" altLang="sr-Latn-RS" sz="1800" spc="-1" dirty="0">
                <a:solidFill>
                  <a:srgbClr val="000000"/>
                </a:solidFill>
                <a:ea typeface="MS PGothic"/>
              </a:rPr>
              <a:t> </a:t>
            </a:r>
            <a:r>
              <a:rPr lang="en-GB" altLang="sr-Latn-RS" sz="1800" spc="-1" dirty="0" err="1">
                <a:solidFill>
                  <a:srgbClr val="000000"/>
                </a:solidFill>
                <a:ea typeface="MS PGothic"/>
              </a:rPr>
              <a:t>postignutih</a:t>
            </a:r>
            <a:r>
              <a:rPr lang="en-GB" altLang="sr-Latn-RS" sz="1800" spc="-1" dirty="0">
                <a:solidFill>
                  <a:srgbClr val="000000"/>
                </a:solidFill>
                <a:ea typeface="MS PGothic"/>
              </a:rPr>
              <a:t> </a:t>
            </a:r>
            <a:r>
              <a:rPr lang="en-GB" altLang="sr-Latn-RS" sz="1800" spc="-1" dirty="0" err="1">
                <a:solidFill>
                  <a:srgbClr val="000000"/>
                </a:solidFill>
                <a:ea typeface="MS PGothic"/>
              </a:rPr>
              <a:t>pokazatelja</a:t>
            </a:r>
            <a:endParaRPr lang="en-GB" altLang="sr-Latn-RS" sz="1800" spc="-1" dirty="0">
              <a:solidFill>
                <a:srgbClr val="000000"/>
              </a:solidFill>
              <a:ea typeface="MS PGothic"/>
            </a:endParaRPr>
          </a:p>
          <a:p>
            <a:pPr marL="361950" indent="-273050">
              <a:lnSpc>
                <a:spcPct val="100000"/>
              </a:lnSpc>
              <a:spcBef>
                <a:spcPts val="575"/>
              </a:spcBef>
              <a:buClr>
                <a:srgbClr val="0070C0"/>
              </a:buClr>
              <a:buFontTx/>
              <a:buChar char="•"/>
            </a:pPr>
            <a:r>
              <a:rPr lang="en-GB" altLang="sr-Latn-RS" sz="1800" spc="-1" dirty="0" err="1">
                <a:solidFill>
                  <a:srgbClr val="000000"/>
                </a:solidFill>
                <a:ea typeface="MS PGothic"/>
              </a:rPr>
              <a:t>provjeru</a:t>
            </a:r>
            <a:r>
              <a:rPr lang="en-GB" altLang="sr-Latn-RS" sz="1800" spc="-1" dirty="0">
                <a:solidFill>
                  <a:srgbClr val="000000"/>
                </a:solidFill>
                <a:ea typeface="MS PGothic"/>
              </a:rPr>
              <a:t> </a:t>
            </a:r>
            <a:r>
              <a:rPr lang="en-GB" altLang="sr-Latn-RS" sz="1800" spc="-1" dirty="0" err="1">
                <a:solidFill>
                  <a:srgbClr val="000000"/>
                </a:solidFill>
                <a:ea typeface="MS PGothic"/>
              </a:rPr>
              <a:t>informiranja</a:t>
            </a:r>
            <a:r>
              <a:rPr lang="en-GB" altLang="sr-Latn-RS" sz="1800" spc="-1" dirty="0">
                <a:solidFill>
                  <a:srgbClr val="000000"/>
                </a:solidFill>
                <a:ea typeface="MS PGothic"/>
              </a:rPr>
              <a:t> </a:t>
            </a:r>
            <a:r>
              <a:rPr lang="en-GB" altLang="sr-Latn-RS" sz="1800" spc="-1" dirty="0" err="1">
                <a:solidFill>
                  <a:srgbClr val="000000"/>
                </a:solidFill>
                <a:ea typeface="MS PGothic"/>
              </a:rPr>
              <a:t>i</a:t>
            </a:r>
            <a:r>
              <a:rPr lang="en-GB" altLang="sr-Latn-RS" sz="1800" spc="-1" dirty="0">
                <a:solidFill>
                  <a:srgbClr val="000000"/>
                </a:solidFill>
                <a:ea typeface="MS PGothic"/>
              </a:rPr>
              <a:t> </a:t>
            </a:r>
            <a:r>
              <a:rPr lang="en-GB" altLang="sr-Latn-RS" sz="1800" spc="-1" dirty="0" err="1">
                <a:solidFill>
                  <a:srgbClr val="000000"/>
                </a:solidFill>
                <a:ea typeface="MS PGothic"/>
              </a:rPr>
              <a:t>vidljivosti</a:t>
            </a:r>
            <a:r>
              <a:rPr lang="en-GB" altLang="sr-Latn-RS" sz="1800" spc="-1" dirty="0">
                <a:solidFill>
                  <a:srgbClr val="000000"/>
                </a:solidFill>
                <a:ea typeface="MS PGothic"/>
              </a:rPr>
              <a:t>.</a:t>
            </a:r>
          </a:p>
          <a:p>
            <a:pPr marL="88900" indent="0">
              <a:lnSpc>
                <a:spcPct val="100000"/>
              </a:lnSpc>
              <a:spcBef>
                <a:spcPts val="575"/>
              </a:spcBef>
              <a:buClr>
                <a:srgbClr val="0070C0"/>
              </a:buClr>
              <a:buNone/>
            </a:pPr>
            <a:r>
              <a:rPr lang="hr-HR" altLang="sr-Latn-RS" sz="1800" spc="-1" dirty="0">
                <a:solidFill>
                  <a:srgbClr val="000000"/>
                </a:solidFill>
                <a:ea typeface="MS PGothic"/>
              </a:rPr>
              <a:t>Čuvati dokumentaciju 5 godina nakon iskorištenja vaučera</a:t>
            </a:r>
          </a:p>
          <a:p>
            <a:pPr marL="88900" indent="0">
              <a:lnSpc>
                <a:spcPct val="100000"/>
              </a:lnSpc>
              <a:spcBef>
                <a:spcPts val="575"/>
              </a:spcBef>
              <a:buClr>
                <a:srgbClr val="0070C0"/>
              </a:buClr>
              <a:buNone/>
            </a:pPr>
            <a:r>
              <a:rPr lang="hr-HR" altLang="sr-Latn-RS" sz="1800" spc="-1" dirty="0">
                <a:solidFill>
                  <a:srgbClr val="000000"/>
                </a:solidFill>
                <a:ea typeface="MS PGothic"/>
              </a:rPr>
              <a:t>PT 1 može zahtijevati povrat plaćenih iznosa, ako postoji opravdana sumnja ili je utvrđeno da je Korisnik ugrozio izvršavanje aktivnosti za koje mu je dodijeljen vaučer značajnim pogreškama ili nepravilnostima ili prijevarom</a:t>
            </a:r>
            <a:endParaRPr lang="en-GB" altLang="sr-Latn-RS" sz="1800" spc="-1" dirty="0">
              <a:solidFill>
                <a:srgbClr val="000000"/>
              </a:solidFill>
              <a:ea typeface="MS PGothic"/>
            </a:endParaRPr>
          </a:p>
        </p:txBody>
      </p:sp>
    </p:spTree>
    <p:extLst>
      <p:ext uri="{BB962C8B-B14F-4D97-AF65-F5344CB8AC3E}">
        <p14:creationId xmlns:p14="http://schemas.microsoft.com/office/powerpoint/2010/main" val="2336552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0037" y="847085"/>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en-GB" sz="3000" b="1" err="1">
                <a:latin typeface="+mj-lt"/>
                <a:ea typeface="MS PGothic" pitchFamily="34" charset="-128"/>
              </a:rPr>
              <a:t>Nacionalni</a:t>
            </a:r>
            <a:r>
              <a:rPr lang="en-GB" sz="3000" b="1">
                <a:latin typeface="+mj-lt"/>
                <a:ea typeface="MS PGothic" pitchFamily="34" charset="-128"/>
              </a:rPr>
              <a:t> plan </a:t>
            </a:r>
            <a:r>
              <a:rPr lang="en-GB" sz="3000" b="1" err="1">
                <a:latin typeface="+mj-lt"/>
                <a:ea typeface="MS PGothic" pitchFamily="34" charset="-128"/>
              </a:rPr>
              <a:t>oporavka</a:t>
            </a:r>
            <a:r>
              <a:rPr lang="en-GB" sz="3000" b="1">
                <a:latin typeface="+mj-lt"/>
                <a:ea typeface="MS PGothic" pitchFamily="34" charset="-128"/>
              </a:rPr>
              <a:t> </a:t>
            </a:r>
            <a:r>
              <a:rPr lang="en-GB" sz="3000" b="1" err="1">
                <a:latin typeface="+mj-lt"/>
                <a:ea typeface="MS PGothic" pitchFamily="34" charset="-128"/>
              </a:rPr>
              <a:t>i</a:t>
            </a:r>
            <a:r>
              <a:rPr lang="en-GB" sz="3000" b="1">
                <a:latin typeface="+mj-lt"/>
                <a:ea typeface="MS PGothic" pitchFamily="34" charset="-128"/>
              </a:rPr>
              <a:t> </a:t>
            </a:r>
            <a:r>
              <a:rPr lang="en-GB" sz="3000" b="1" err="1">
                <a:latin typeface="+mj-lt"/>
                <a:ea typeface="MS PGothic" pitchFamily="34" charset="-128"/>
              </a:rPr>
              <a:t>otpornosti</a:t>
            </a:r>
            <a:r>
              <a:rPr lang="en-GB" sz="3000" b="1">
                <a:latin typeface="+mj-lt"/>
                <a:ea typeface="MS PGothic" pitchFamily="34" charset="-128"/>
              </a:rPr>
              <a:t> </a:t>
            </a:r>
            <a:r>
              <a:rPr lang="en-GB" sz="3000" b="1">
                <a:solidFill>
                  <a:schemeClr val="tx1"/>
                </a:solidFill>
                <a:latin typeface="+mj-lt"/>
                <a:ea typeface="MS PGothic" pitchFamily="34" charset="-128"/>
              </a:rPr>
              <a:t>2021.-2026.</a:t>
            </a:r>
            <a:endParaRPr lang="hr-HR" sz="3000" b="1">
              <a:solidFill>
                <a:schemeClr val="tx1"/>
              </a:solidFill>
              <a:latin typeface="+mj-lt"/>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a:extLst>
              <a:ext uri="{FF2B5EF4-FFF2-40B4-BE49-F238E27FC236}">
                <a16:creationId xmlns:a16="http://schemas.microsoft.com/office/drawing/2014/main" id="{A2BFB17B-D867-4E2D-A2E8-6A9EBD7BF38B}"/>
              </a:ext>
            </a:extLst>
          </p:cNvPr>
          <p:cNvSpPr txBox="1"/>
          <p:nvPr/>
        </p:nvSpPr>
        <p:spPr>
          <a:xfrm>
            <a:off x="754298" y="2093736"/>
            <a:ext cx="10289137" cy="3139321"/>
          </a:xfrm>
          <a:prstGeom prst="rect">
            <a:avLst/>
          </a:prstGeom>
        </p:spPr>
        <p:style>
          <a:lnRef idx="0">
            <a:scrgbClr r="0" g="0" b="0"/>
          </a:lnRef>
          <a:fillRef idx="1003">
            <a:schemeClr val="lt1"/>
          </a:fillRef>
          <a:effectRef idx="0">
            <a:scrgbClr r="0" g="0" b="0"/>
          </a:effectRef>
          <a:fontRef idx="major"/>
        </p:style>
        <p:txBody>
          <a:bodyPr wrap="square" rtlCol="0">
            <a:spAutoFit/>
          </a:bodyPr>
          <a:lstStyle/>
          <a:p>
            <a:pPr marL="285750" indent="-285750" algn="just">
              <a:buFont typeface="Arial" panose="020B0604020202020204" pitchFamily="34" charset="0"/>
              <a:buChar char="•"/>
            </a:pPr>
            <a:endParaRPr lang="en-GB" sz="1800" dirty="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GB" sz="1800" b="1" dirty="0" err="1">
                <a:effectLst/>
                <a:latin typeface="+mj-lt"/>
                <a:ea typeface="Times New Roman" panose="02020603050405020304" pitchFamily="18" charset="0"/>
                <a:cs typeface="Times New Roman" panose="02020603050405020304" pitchFamily="18" charset="0"/>
              </a:rPr>
              <a:t>Komponenta</a:t>
            </a:r>
            <a:r>
              <a:rPr lang="en-GB" sz="1800" b="1" dirty="0">
                <a:effectLst/>
                <a:latin typeface="+mj-lt"/>
                <a:ea typeface="Times New Roman" panose="02020603050405020304" pitchFamily="18" charset="0"/>
                <a:cs typeface="Times New Roman" panose="02020603050405020304" pitchFamily="18" charset="0"/>
              </a:rPr>
              <a:t> 1: </a:t>
            </a:r>
            <a:r>
              <a:rPr lang="en-GB" sz="1800" b="1" dirty="0" err="1">
                <a:effectLst/>
                <a:latin typeface="+mj-lt"/>
                <a:ea typeface="Times New Roman" panose="02020603050405020304" pitchFamily="18" charset="0"/>
                <a:cs typeface="Times New Roman" panose="02020603050405020304" pitchFamily="18" charset="0"/>
              </a:rPr>
              <a:t>Gospodarstvo</a:t>
            </a:r>
            <a:endParaRPr lang="en-GB" sz="1800" b="1" dirty="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endParaRPr lang="en-GB" sz="1800" b="1" dirty="0">
              <a:effectLst/>
              <a:latin typeface="+mj-lt"/>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pl-PL" dirty="0">
                <a:latin typeface="+mj-lt"/>
                <a:cs typeface="Times New Roman" panose="02020603050405020304" pitchFamily="18" charset="0"/>
              </a:rPr>
              <a:t>C1.1. Otporno, zeleno i digitalno gospodarstvo </a:t>
            </a:r>
            <a:endParaRPr lang="en-GB" dirty="0">
              <a:latin typeface="+mj-lt"/>
              <a:cs typeface="Times New Roman" panose="02020603050405020304" pitchFamily="18" charset="0"/>
            </a:endParaRPr>
          </a:p>
          <a:p>
            <a:pPr marL="285750" indent="-285750" algn="just">
              <a:buFont typeface="Arial" panose="020B0604020202020204" pitchFamily="34" charset="0"/>
              <a:buChar char="•"/>
            </a:pPr>
            <a:endParaRPr lang="en-GB" dirty="0">
              <a:latin typeface="+mj-lt"/>
              <a:cs typeface="Times New Roman" panose="02020603050405020304" pitchFamily="18" charset="0"/>
            </a:endParaRPr>
          </a:p>
          <a:p>
            <a:pPr marL="742950" lvl="1" indent="-285750" algn="just">
              <a:buFont typeface="Arial" panose="020B0604020202020204" pitchFamily="34" charset="0"/>
              <a:buChar char="•"/>
            </a:pPr>
            <a:r>
              <a:rPr lang="hr-HR" dirty="0">
                <a:latin typeface="+mj-lt"/>
                <a:cs typeface="Times New Roman" panose="02020603050405020304" pitchFamily="18" charset="0"/>
              </a:rPr>
              <a:t>C1.1.2. Poticanje inovacija i digitalizacija gospodarstva</a:t>
            </a:r>
            <a:endParaRPr lang="en-GB" dirty="0">
              <a:latin typeface="+mj-lt"/>
              <a:cs typeface="Times New Roman" panose="02020603050405020304" pitchFamily="18" charset="0"/>
            </a:endParaRPr>
          </a:p>
          <a:p>
            <a:pPr marL="285750" indent="-285750" algn="just">
              <a:buFont typeface="Arial" panose="020B0604020202020204" pitchFamily="34" charset="0"/>
              <a:buChar char="•"/>
            </a:pPr>
            <a:endParaRPr lang="en-GB" dirty="0">
              <a:latin typeface="+mj-lt"/>
              <a:cs typeface="Times New Roman" panose="02020603050405020304" pitchFamily="18" charset="0"/>
            </a:endParaRPr>
          </a:p>
          <a:p>
            <a:pPr marL="1200150" lvl="2" indent="-285750">
              <a:buFont typeface="Arial" panose="020B0604020202020204" pitchFamily="34" charset="0"/>
              <a:buChar char="•"/>
            </a:pPr>
            <a:r>
              <a:rPr lang="pt-BR" dirty="0">
                <a:latin typeface="+mj-lt"/>
                <a:cs typeface="Times New Roman" panose="02020603050405020304" pitchFamily="18" charset="0"/>
              </a:rPr>
              <a:t>C1.1.2. R3 </a:t>
            </a:r>
            <a:r>
              <a:rPr lang="hr-HR" dirty="0"/>
              <a:t>Uspostavljanje strateškog i operativnog okvira za digitalnu transformaciju gospodarstva i </a:t>
            </a:r>
            <a:r>
              <a:rPr lang="en-GB" dirty="0"/>
              <a:t> </a:t>
            </a:r>
            <a:r>
              <a:rPr lang="hr-HR" dirty="0"/>
              <a:t>umjetnu inteligenciju </a:t>
            </a:r>
            <a:endParaRPr lang="en-GB" dirty="0"/>
          </a:p>
          <a:p>
            <a:pPr marL="285750" indent="-285750">
              <a:buFont typeface="Arial" panose="020B0604020202020204" pitchFamily="34" charset="0"/>
              <a:buChar char="•"/>
            </a:pPr>
            <a:endParaRPr lang="pt-BR" dirty="0">
              <a:latin typeface="+mj-lt"/>
              <a:cs typeface="Times New Roman" panose="02020603050405020304" pitchFamily="18" charset="0"/>
            </a:endParaRPr>
          </a:p>
          <a:p>
            <a:pPr marL="1657350" lvl="3" indent="-285750" algn="just">
              <a:buFont typeface="Arial" panose="020B0604020202020204" pitchFamily="34" charset="0"/>
              <a:buChar char="•"/>
            </a:pPr>
            <a:r>
              <a:rPr lang="en-GB" b="1" dirty="0">
                <a:latin typeface="+mj-lt"/>
                <a:cs typeface="Times New Roman" panose="02020603050405020304" pitchFamily="18" charset="0"/>
              </a:rPr>
              <a:t>C1.1.2. R3-I2 </a:t>
            </a:r>
            <a:r>
              <a:rPr lang="hr-HR" b="1" dirty="0"/>
              <a:t>Vaučeri za digitalizaciju</a:t>
            </a:r>
            <a:endParaRPr lang="en-GB" b="1" dirty="0">
              <a:effectLst/>
              <a:latin typeface="+mj-lt"/>
              <a:ea typeface="Times New Roman" panose="02020603050405020304" pitchFamily="18" charset="0"/>
              <a:cs typeface="Times New Roman" panose="02020603050405020304" pitchFamily="18" charset="0"/>
            </a:endParaRPr>
          </a:p>
        </p:txBody>
      </p:sp>
      <p:pic>
        <p:nvPicPr>
          <p:cNvPr id="6" name="Slika 6">
            <a:extLst>
              <a:ext uri="{FF2B5EF4-FFF2-40B4-BE49-F238E27FC236}">
                <a16:creationId xmlns:a16="http://schemas.microsoft.com/office/drawing/2014/main" id="{3998AD38-67AA-4CAE-AF02-D97CA374B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5306" y="6241623"/>
            <a:ext cx="2136479" cy="474773"/>
          </a:xfrm>
          <a:prstGeom prst="rect">
            <a:avLst/>
          </a:prstGeom>
        </p:spPr>
      </p:pic>
    </p:spTree>
    <p:extLst>
      <p:ext uri="{BB962C8B-B14F-4D97-AF65-F5344CB8AC3E}">
        <p14:creationId xmlns:p14="http://schemas.microsoft.com/office/powerpoint/2010/main" val="3139742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5524A93-4D01-410C-9BD1-7FCBBE658DBF}"/>
              </a:ext>
            </a:extLst>
          </p:cNvPr>
          <p:cNvSpPr>
            <a:spLocks noGrp="1"/>
          </p:cNvSpPr>
          <p:nvPr>
            <p:ph type="title"/>
          </p:nvPr>
        </p:nvSpPr>
        <p:spPr>
          <a:xfrm>
            <a:off x="696384" y="466364"/>
            <a:ext cx="10799233" cy="524961"/>
          </a:xfrm>
        </p:spPr>
        <p:style>
          <a:lnRef idx="1">
            <a:schemeClr val="accent1"/>
          </a:lnRef>
          <a:fillRef idx="2">
            <a:schemeClr val="accent1"/>
          </a:fillRef>
          <a:effectRef idx="1">
            <a:schemeClr val="accent1"/>
          </a:effectRef>
          <a:fontRef idx="minor">
            <a:schemeClr val="dk1"/>
          </a:fontRef>
        </p:style>
        <p:txBody>
          <a:bodyPr>
            <a:normAutofit/>
          </a:bodyPr>
          <a:lstStyle/>
          <a:p>
            <a:r>
              <a:rPr lang="hr-HR" sz="2400" b="1" dirty="0">
                <a:latin typeface="+mj-lt"/>
              </a:rPr>
              <a:t>INFORMIRANJE I VIDLJIVOST </a:t>
            </a:r>
          </a:p>
        </p:txBody>
      </p:sp>
      <p:sp>
        <p:nvSpPr>
          <p:cNvPr id="3" name="Rezervirano mjesto sadržaja 2">
            <a:extLst>
              <a:ext uri="{FF2B5EF4-FFF2-40B4-BE49-F238E27FC236}">
                <a16:creationId xmlns:a16="http://schemas.microsoft.com/office/drawing/2014/main" id="{131A643D-332C-4363-92C8-6CBF0102447E}"/>
              </a:ext>
            </a:extLst>
          </p:cNvPr>
          <p:cNvSpPr>
            <a:spLocks noGrp="1"/>
          </p:cNvSpPr>
          <p:nvPr>
            <p:ph idx="1"/>
          </p:nvPr>
        </p:nvSpPr>
        <p:spPr>
          <a:xfrm>
            <a:off x="696384" y="1213931"/>
            <a:ext cx="10959809" cy="4676730"/>
          </a:xfrm>
        </p:spPr>
        <p:style>
          <a:lnRef idx="0">
            <a:scrgbClr r="0" g="0" b="0"/>
          </a:lnRef>
          <a:fillRef idx="1003">
            <a:schemeClr val="lt1"/>
          </a:fillRef>
          <a:effectRef idx="0">
            <a:scrgbClr r="0" g="0" b="0"/>
          </a:effectRef>
          <a:fontRef idx="major"/>
        </p:style>
        <p:txBody>
          <a:bodyPr>
            <a:noAutofit/>
          </a:bodyPr>
          <a:lstStyle/>
          <a:p>
            <a:pPr marL="1200" indent="0" algn="just">
              <a:lnSpc>
                <a:spcPct val="100000"/>
              </a:lnSpc>
              <a:spcAft>
                <a:spcPts val="600"/>
              </a:spcAft>
              <a:buNone/>
            </a:pPr>
            <a:r>
              <a:rPr lang="hr-HR" sz="2000" dirty="0">
                <a:effectLst/>
                <a:ea typeface="Times New Roman" panose="02020603050405020304" pitchFamily="18" charset="0"/>
              </a:rPr>
              <a:t>Korisnik</a:t>
            </a:r>
            <a:r>
              <a:rPr lang="en-GB" sz="2000" dirty="0">
                <a:effectLst/>
                <a:ea typeface="Times New Roman" panose="02020603050405020304" pitchFamily="18" charset="0"/>
              </a:rPr>
              <a:t> je</a:t>
            </a:r>
            <a:r>
              <a:rPr lang="hr-HR" sz="2000" dirty="0">
                <a:effectLst/>
                <a:ea typeface="Times New Roman" panose="02020603050405020304" pitchFamily="18" charset="0"/>
              </a:rPr>
              <a:t> dužan, </a:t>
            </a:r>
            <a:r>
              <a:rPr lang="hr-HR" sz="2000" dirty="0">
                <a:solidFill>
                  <a:srgbClr val="000000"/>
                </a:solidFill>
                <a:effectLst/>
                <a:ea typeface="Times New Roman" panose="02020603050405020304" pitchFamily="18" charset="0"/>
              </a:rPr>
              <a:t>gdje je to primjenjivo, ispravno i vidljivo, </a:t>
            </a:r>
            <a:r>
              <a:rPr lang="hr-HR" sz="2000" dirty="0">
                <a:effectLst/>
                <a:ea typeface="Times New Roman" panose="02020603050405020304" pitchFamily="18" charset="0"/>
              </a:rPr>
              <a:t>prikazati u svim komunikacijskim aktivnostima</a:t>
            </a:r>
            <a:r>
              <a:rPr lang="hr-HR" sz="2000" dirty="0">
                <a:solidFill>
                  <a:srgbClr val="000000"/>
                </a:solidFill>
                <a:effectLst/>
                <a:ea typeface="Times New Roman" panose="02020603050405020304" pitchFamily="18" charset="0"/>
              </a:rPr>
              <a:t> amblem EU-a s odgovarajućom izjavom o financiranju</a:t>
            </a:r>
            <a:r>
              <a:rPr lang="en-GB" sz="2000" dirty="0">
                <a:solidFill>
                  <a:srgbClr val="000000"/>
                </a:solidFill>
                <a:effectLst/>
                <a:ea typeface="Times New Roman" panose="02020603050405020304" pitchFamily="18" charset="0"/>
              </a:rPr>
              <a:t>,</a:t>
            </a:r>
            <a:r>
              <a:rPr lang="hr-HR" sz="2000" dirty="0">
                <a:solidFill>
                  <a:srgbClr val="000000"/>
                </a:solidFill>
                <a:effectLst/>
                <a:ea typeface="Times New Roman" panose="02020603050405020304" pitchFamily="18" charset="0"/>
              </a:rPr>
              <a:t> koja glasi</a:t>
            </a:r>
            <a:r>
              <a:rPr lang="hr-HR" sz="2000" i="1" dirty="0">
                <a:solidFill>
                  <a:srgbClr val="000000"/>
                </a:solidFill>
                <a:effectLst/>
                <a:ea typeface="Times New Roman" panose="02020603050405020304" pitchFamily="18" charset="0"/>
              </a:rPr>
              <a:t>:</a:t>
            </a:r>
            <a:endParaRPr lang="en-GB" sz="2000" i="1" dirty="0">
              <a:solidFill>
                <a:srgbClr val="000000"/>
              </a:solidFill>
              <a:effectLst/>
              <a:ea typeface="Times New Roman" panose="02020603050405020304" pitchFamily="18" charset="0"/>
            </a:endParaRPr>
          </a:p>
          <a:p>
            <a:pPr marL="1200" indent="0" algn="ctr">
              <a:lnSpc>
                <a:spcPct val="100000"/>
              </a:lnSpc>
              <a:spcAft>
                <a:spcPts val="600"/>
              </a:spcAft>
              <a:buNone/>
            </a:pPr>
            <a:r>
              <a:rPr lang="hr-HR" sz="2000" i="1" dirty="0">
                <a:solidFill>
                  <a:srgbClr val="000000"/>
                </a:solidFill>
                <a:effectLst/>
                <a:ea typeface="Times New Roman" panose="02020603050405020304" pitchFamily="18" charset="0"/>
              </a:rPr>
              <a:t> </a:t>
            </a:r>
            <a:r>
              <a:rPr lang="hr-HR" sz="2000" b="1" i="1" dirty="0">
                <a:solidFill>
                  <a:srgbClr val="000000"/>
                </a:solidFill>
                <a:effectLst/>
                <a:ea typeface="Times New Roman" panose="02020603050405020304" pitchFamily="18" charset="0"/>
              </a:rPr>
              <a:t>„Financira Europska unija – </a:t>
            </a:r>
            <a:r>
              <a:rPr lang="hr-HR" sz="2000" b="1" i="1" dirty="0" err="1">
                <a:solidFill>
                  <a:srgbClr val="000000"/>
                </a:solidFill>
                <a:effectLst/>
                <a:ea typeface="Times New Roman" panose="02020603050405020304" pitchFamily="18" charset="0"/>
              </a:rPr>
              <a:t>NextGenerationEU</a:t>
            </a:r>
            <a:r>
              <a:rPr lang="hr-HR" sz="2000" b="1" i="1" dirty="0">
                <a:solidFill>
                  <a:srgbClr val="000000"/>
                </a:solidFill>
                <a:effectLst/>
                <a:ea typeface="Times New Roman" panose="02020603050405020304" pitchFamily="18" charset="0"/>
              </a:rPr>
              <a:t>”</a:t>
            </a:r>
            <a:endParaRPr lang="en-GB" sz="2000" b="1" i="1" dirty="0">
              <a:solidFill>
                <a:srgbClr val="000000"/>
              </a:solidFill>
              <a:effectLst/>
              <a:ea typeface="Times New Roman" panose="02020603050405020304" pitchFamily="18" charset="0"/>
            </a:endParaRPr>
          </a:p>
          <a:p>
            <a:pPr marL="1200" indent="0" algn="just">
              <a:lnSpc>
                <a:spcPct val="100000"/>
              </a:lnSpc>
              <a:spcAft>
                <a:spcPts val="600"/>
              </a:spcAft>
              <a:buNone/>
            </a:pPr>
            <a:r>
              <a:rPr lang="en-GB" sz="2000" dirty="0"/>
              <a:t>A</a:t>
            </a:r>
            <a:r>
              <a:rPr lang="hr-HR" sz="2000" dirty="0" err="1"/>
              <a:t>mblem</a:t>
            </a:r>
            <a:r>
              <a:rPr lang="hr-HR" sz="2000" dirty="0"/>
              <a:t> Europske unije mora biti prikazan barem jednako istaknuto i vidljivo kao i drugi logotipi. Amblem mora ostati zaseban i odvojen i ne može se mijenjati dodavanjem drugih vizualnih oznaka, </a:t>
            </a:r>
            <a:r>
              <a:rPr lang="hr-HR" sz="2000" dirty="0" err="1"/>
              <a:t>brendova</a:t>
            </a:r>
            <a:r>
              <a:rPr lang="hr-HR" sz="2000" dirty="0"/>
              <a:t> ili teksta.</a:t>
            </a:r>
            <a:endParaRPr lang="en-GB" sz="2000" dirty="0"/>
          </a:p>
          <a:p>
            <a:pPr marL="1200" indent="0" algn="just">
              <a:lnSpc>
                <a:spcPct val="100000"/>
              </a:lnSpc>
              <a:spcAft>
                <a:spcPts val="600"/>
              </a:spcAft>
              <a:buNone/>
            </a:pPr>
            <a:endParaRPr lang="en-GB" sz="1800" dirty="0"/>
          </a:p>
          <a:p>
            <a:pPr marL="1200" indent="0" algn="just">
              <a:lnSpc>
                <a:spcPct val="100000"/>
              </a:lnSpc>
              <a:spcAft>
                <a:spcPts val="600"/>
              </a:spcAft>
              <a:buNone/>
            </a:pPr>
            <a:r>
              <a:rPr lang="hr-HR" sz="1800" dirty="0"/>
              <a:t>Amblemi i izjava dostupni su na linku:</a:t>
            </a:r>
            <a:r>
              <a:rPr lang="en-GB" sz="1800" dirty="0"/>
              <a:t> </a:t>
            </a:r>
            <a:r>
              <a:rPr lang="hr-HR" sz="1800" dirty="0">
                <a:hlinkClick r:id="rId2"/>
              </a:rPr>
              <a:t>https://ec.europa.eu/regional_policy/en/information/logos_downloadcenter/</a:t>
            </a:r>
            <a:endParaRPr lang="en-GB" sz="1800" dirty="0"/>
          </a:p>
          <a:p>
            <a:pPr marL="1200" indent="0" algn="just">
              <a:lnSpc>
                <a:spcPct val="100000"/>
              </a:lnSpc>
              <a:spcAft>
                <a:spcPts val="600"/>
              </a:spcAft>
              <a:buNone/>
            </a:pPr>
            <a:r>
              <a:rPr lang="hr-HR" sz="1800" dirty="0"/>
              <a:t>Generator uzoraka: </a:t>
            </a:r>
            <a:r>
              <a:rPr lang="hr-HR" sz="1800" dirty="0">
                <a:hlinkClick r:id="rId3"/>
              </a:rPr>
              <a:t>https://www.euinmyregion.eu/generator</a:t>
            </a:r>
            <a:endParaRPr lang="en-GB" sz="1800" dirty="0"/>
          </a:p>
          <a:p>
            <a:pPr marL="1200" indent="0" algn="just">
              <a:lnSpc>
                <a:spcPct val="100000"/>
              </a:lnSpc>
              <a:spcAft>
                <a:spcPts val="600"/>
              </a:spcAft>
              <a:buNone/>
            </a:pPr>
            <a:endParaRPr lang="hr-HR" sz="1800" dirty="0"/>
          </a:p>
          <a:p>
            <a:pPr marL="1200" indent="0" algn="just">
              <a:lnSpc>
                <a:spcPct val="100000"/>
              </a:lnSpc>
              <a:spcAft>
                <a:spcPts val="600"/>
              </a:spcAft>
              <a:buNone/>
            </a:pPr>
            <a:endParaRPr lang="hr-HR" sz="2000" dirty="0"/>
          </a:p>
          <a:p>
            <a:pPr marL="1200" indent="0" algn="just">
              <a:lnSpc>
                <a:spcPct val="100000"/>
              </a:lnSpc>
              <a:spcAft>
                <a:spcPts val="600"/>
              </a:spcAft>
              <a:buNone/>
            </a:pPr>
            <a:endParaRPr lang="hr-HR" sz="2000" dirty="0"/>
          </a:p>
        </p:txBody>
      </p:sp>
      <p:pic>
        <p:nvPicPr>
          <p:cNvPr id="6" name="Picture 5">
            <a:extLst>
              <a:ext uri="{FF2B5EF4-FFF2-40B4-BE49-F238E27FC236}">
                <a16:creationId xmlns:a16="http://schemas.microsoft.com/office/drawing/2014/main" id="{DA5FF66A-FA45-4A27-9FA6-4210617FB100}"/>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7" name="Slika 6">
            <a:extLst>
              <a:ext uri="{FF2B5EF4-FFF2-40B4-BE49-F238E27FC236}">
                <a16:creationId xmlns:a16="http://schemas.microsoft.com/office/drawing/2014/main" id="{E00A755E-D930-4CC4-91EF-B9B3DDC4344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1737459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CustomShape 1"/>
          <p:cNvSpPr/>
          <p:nvPr/>
        </p:nvSpPr>
        <p:spPr>
          <a:xfrm>
            <a:off x="3223039" y="2241608"/>
            <a:ext cx="6199200" cy="1603680"/>
          </a:xfrm>
          <a:prstGeom prst="roundRect">
            <a:avLst>
              <a:gd name="adj" fmla="val 16667"/>
            </a:avLst>
          </a:prstGeom>
          <a:ln/>
        </p:spPr>
        <p:style>
          <a:lnRef idx="1">
            <a:schemeClr val="accent1"/>
          </a:lnRef>
          <a:fillRef idx="1003">
            <a:schemeClr val="lt2"/>
          </a:fillRef>
          <a:effectRef idx="1">
            <a:schemeClr val="accent1"/>
          </a:effectRef>
          <a:fontRef idx="minor">
            <a:schemeClr val="dk1"/>
          </a:fontRef>
        </p:style>
        <p:txBody>
          <a:bodyPr lIns="120000" tIns="60000" rIns="120000" bIns="60000" anchor="ctr"/>
          <a:lstStyle/>
          <a:p>
            <a:pPr algn="ctr" defTabSz="1219170">
              <a:defRPr/>
            </a:pPr>
            <a:r>
              <a:rPr lang="hr-HR" sz="3200" b="1" spc="-1">
                <a:solidFill>
                  <a:schemeClr val="tx1"/>
                </a:solidFill>
                <a:latin typeface="+mj-lt"/>
                <a:ea typeface="MS PGothic"/>
              </a:rPr>
              <a:t>HVALA NA POZORNOSTI!</a:t>
            </a:r>
            <a:endParaRPr lang="hr-HR" sz="3200" b="1" spc="-1">
              <a:solidFill>
                <a:schemeClr val="tx1"/>
              </a:solidFill>
              <a:latin typeface="+mj-lt"/>
            </a:endParaRPr>
          </a:p>
        </p:txBody>
      </p:sp>
      <p:pic>
        <p:nvPicPr>
          <p:cNvPr id="2" name="Slika 1">
            <a:extLst>
              <a:ext uri="{FF2B5EF4-FFF2-40B4-BE49-F238E27FC236}">
                <a16:creationId xmlns:a16="http://schemas.microsoft.com/office/drawing/2014/main" id="{8A14B137-424C-419F-9A73-F34A180F1BB2}"/>
              </a:ext>
            </a:extLst>
          </p:cNvPr>
          <p:cNvPicPr>
            <a:picLocks noChangeAspect="1"/>
          </p:cNvPicPr>
          <p:nvPr/>
        </p:nvPicPr>
        <p:blipFill>
          <a:blip r:embed="rId3"/>
          <a:stretch>
            <a:fillRect/>
          </a:stretch>
        </p:blipFill>
        <p:spPr>
          <a:xfrm>
            <a:off x="107019" y="6202802"/>
            <a:ext cx="2267909" cy="542591"/>
          </a:xfrm>
          <a:prstGeom prst="rect">
            <a:avLst/>
          </a:prstGeom>
        </p:spPr>
      </p:pic>
      <p:pic>
        <p:nvPicPr>
          <p:cNvPr id="4" name="Slika 6">
            <a:extLst>
              <a:ext uri="{FF2B5EF4-FFF2-40B4-BE49-F238E27FC236}">
                <a16:creationId xmlns:a16="http://schemas.microsoft.com/office/drawing/2014/main" id="{FFE5CB75-EEAA-49C6-BA7E-7CD2582141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13883" y="6238089"/>
            <a:ext cx="2136479" cy="474773"/>
          </a:xfrm>
          <a:prstGeom prst="rect">
            <a:avLst/>
          </a:prstGeom>
        </p:spPr>
      </p:pic>
    </p:spTree>
    <p:extLst>
      <p:ext uri="{BB962C8B-B14F-4D97-AF65-F5344CB8AC3E}">
        <p14:creationId xmlns:p14="http://schemas.microsoft.com/office/powerpoint/2010/main" val="126236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053737"/>
            <a:ext cx="10289137" cy="4667794"/>
          </a:xfrm>
        </p:spPr>
        <p:style>
          <a:lnRef idx="1">
            <a:schemeClr val="accent1"/>
          </a:lnRef>
          <a:fillRef idx="1003">
            <a:schemeClr val="lt1"/>
          </a:fillRef>
          <a:effectRef idx="1">
            <a:schemeClr val="accent1"/>
          </a:effectRef>
          <a:fontRef idx="minor">
            <a:schemeClr val="dk1"/>
          </a:fontRef>
        </p:style>
        <p:txBody>
          <a:bodyPr>
            <a:normAutofit/>
          </a:bodyPr>
          <a:lstStyle/>
          <a:p>
            <a:pPr algn="l"/>
            <a:r>
              <a:rPr lang="hr-HR" sz="2200" b="1" dirty="0"/>
              <a:t>PREDMET POZIVA:</a:t>
            </a:r>
            <a:br>
              <a:rPr lang="hr-HR" sz="2200" b="1" dirty="0">
                <a:solidFill>
                  <a:srgbClr val="C00000"/>
                </a:solidFill>
              </a:rPr>
            </a:br>
            <a:br>
              <a:rPr lang="hr-HR" sz="2200" dirty="0"/>
            </a:br>
            <a:r>
              <a:rPr lang="hr-HR" sz="2200" dirty="0"/>
              <a:t>Ovim Pozivom poticat će se ulaganja MSP-ova usmjerena na provedbu digitalizacije i digitalne transformacije poslovanja kroz osposobljavanje i usluge za poboljšanje digitalnih vještina (među ostalim onih povezanih s tehnologijama u oblaku), strategije za digitalnu transformaciju, digitalni marketing, povećanje </a:t>
            </a:r>
            <a:r>
              <a:rPr lang="hr-HR" sz="2200" dirty="0" err="1"/>
              <a:t>kibernetičke</a:t>
            </a:r>
            <a:r>
              <a:rPr lang="hr-HR" sz="2200" dirty="0"/>
              <a:t> otpornosti sigurnosnim provjerama sustava i primjenu složenih digitalnih rješenja. </a:t>
            </a:r>
            <a:br>
              <a:rPr lang="hr-HR" sz="2200" dirty="0"/>
            </a:br>
            <a:br>
              <a:rPr lang="hr-HR" sz="2200" dirty="0"/>
            </a:br>
            <a:br>
              <a:rPr lang="hr-HR" sz="2200" dirty="0">
                <a:highlight>
                  <a:srgbClr val="FFFF00"/>
                </a:highlight>
              </a:rPr>
            </a:br>
            <a:r>
              <a:rPr lang="hr-HR" sz="2200" b="1" dirty="0"/>
              <a:t>SVRHA (CILJ) POZIVA: </a:t>
            </a:r>
            <a:br>
              <a:rPr lang="hr-HR" sz="2200" b="1" dirty="0"/>
            </a:br>
            <a:br>
              <a:rPr lang="hr-HR" sz="2200" b="1" dirty="0">
                <a:solidFill>
                  <a:srgbClr val="C00000"/>
                </a:solidFill>
              </a:rPr>
            </a:br>
            <a:r>
              <a:rPr lang="hr-HR" sz="2200" dirty="0">
                <a:solidFill>
                  <a:schemeClr val="tx1"/>
                </a:solidFill>
              </a:rPr>
              <a:t>Svrha je ovog Poziva doprinijeti povećanju razine digitalne zrelosti MSP-ova kroz razvoj digitalnih poslovnih modela, jačanje kapaciteta za provedbu digitalizacije i digitalne transformacije ili unaprjeđenje </a:t>
            </a:r>
            <a:r>
              <a:rPr lang="hr-HR" sz="2200" dirty="0" err="1">
                <a:solidFill>
                  <a:schemeClr val="tx1"/>
                </a:solidFill>
              </a:rPr>
              <a:t>kibernetičke</a:t>
            </a:r>
            <a:r>
              <a:rPr lang="hr-HR" sz="2200" dirty="0">
                <a:solidFill>
                  <a:schemeClr val="tx1"/>
                </a:solidFill>
              </a:rPr>
              <a:t> sigurnosti, što će u konačnici povećati konkurentnost i otpornost poduzeća korištenjem digitalnih tehnologija.</a:t>
            </a:r>
            <a:endParaRPr lang="hr-HR" sz="3000" b="1" dirty="0">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pic>
        <p:nvPicPr>
          <p:cNvPr id="6" name="Slika 6">
            <a:extLst>
              <a:ext uri="{FF2B5EF4-FFF2-40B4-BE49-F238E27FC236}">
                <a16:creationId xmlns:a16="http://schemas.microsoft.com/office/drawing/2014/main" id="{04B660EB-7AE2-40CA-9030-25281E136B4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9315" y="6301525"/>
            <a:ext cx="2136479" cy="474773"/>
          </a:xfrm>
          <a:prstGeom prst="rect">
            <a:avLst/>
          </a:prstGeom>
        </p:spPr>
      </p:pic>
      <p:sp>
        <p:nvSpPr>
          <p:cNvPr id="7" name="Title 1">
            <a:extLst>
              <a:ext uri="{FF2B5EF4-FFF2-40B4-BE49-F238E27FC236}">
                <a16:creationId xmlns:a16="http://schemas.microsoft.com/office/drawing/2014/main" id="{22F49613-8CDB-4994-9195-81F016FA6E25}"/>
              </a:ext>
            </a:extLst>
          </p:cNvPr>
          <p:cNvSpPr txBox="1">
            <a:spLocks/>
          </p:cNvSpPr>
          <p:nvPr/>
        </p:nvSpPr>
        <p:spPr>
          <a:xfrm>
            <a:off x="801299" y="377672"/>
            <a:ext cx="10289137" cy="636015"/>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800" b="1">
                <a:latin typeface="+mj-lt"/>
                <a:ea typeface="MS PGothic" pitchFamily="34" charset="-128"/>
              </a:rPr>
              <a:t>C 1.1.2. R3-I2 Vaučeri za digitalizaciju</a:t>
            </a:r>
            <a:endParaRPr lang="hr-HR" sz="2800" b="1" dirty="0">
              <a:latin typeface="+mj-lt"/>
              <a:ea typeface="MS PGothic" pitchFamily="34" charset="-128"/>
            </a:endParaRPr>
          </a:p>
        </p:txBody>
      </p:sp>
    </p:spTree>
    <p:extLst>
      <p:ext uri="{BB962C8B-B14F-4D97-AF65-F5344CB8AC3E}">
        <p14:creationId xmlns:p14="http://schemas.microsoft.com/office/powerpoint/2010/main" val="90744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299" y="377672"/>
            <a:ext cx="10289137" cy="636015"/>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en-GB" sz="2800" b="1" dirty="0">
                <a:latin typeface="+mj-lt"/>
                <a:ea typeface="MS PGothic" pitchFamily="34" charset="-128"/>
              </a:rPr>
              <a:t>C 1.1.2. R3-I2 </a:t>
            </a:r>
            <a:r>
              <a:rPr lang="en-GB" sz="2800" b="1" dirty="0" err="1">
                <a:latin typeface="+mj-lt"/>
                <a:ea typeface="MS PGothic" pitchFamily="34" charset="-128"/>
              </a:rPr>
              <a:t>Vaučeri</a:t>
            </a:r>
            <a:r>
              <a:rPr lang="en-GB" sz="2800" b="1" dirty="0">
                <a:latin typeface="+mj-lt"/>
                <a:ea typeface="MS PGothic" pitchFamily="34" charset="-128"/>
              </a:rPr>
              <a:t> za </a:t>
            </a:r>
            <a:r>
              <a:rPr lang="en-GB" sz="2800" b="1" dirty="0" err="1">
                <a:latin typeface="+mj-lt"/>
                <a:ea typeface="MS PGothic" pitchFamily="34" charset="-128"/>
              </a:rPr>
              <a:t>digitalizaciju</a:t>
            </a:r>
            <a:endParaRPr lang="hr-HR" sz="2800" b="1" dirty="0">
              <a:latin typeface="+mj-lt"/>
              <a:ea typeface="MS PGothic" pitchFamily="34" charset="-128"/>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9" name="Right Arrow 8"/>
          <p:cNvSpPr/>
          <p:nvPr/>
        </p:nvSpPr>
        <p:spPr>
          <a:xfrm>
            <a:off x="883017" y="4049842"/>
            <a:ext cx="4176663"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a:solidFill>
                  <a:schemeClr val="tx1"/>
                </a:solidFill>
                <a:latin typeface="+mj-lt"/>
              </a:rPr>
              <a:t>M</a:t>
            </a:r>
            <a:r>
              <a:rPr lang="en-GB" b="1" dirty="0" err="1">
                <a:solidFill>
                  <a:schemeClr val="tx1"/>
                </a:solidFill>
                <a:latin typeface="+mj-lt"/>
              </a:rPr>
              <a:t>aksimalni</a:t>
            </a:r>
            <a:r>
              <a:rPr lang="en-GB" b="1" dirty="0">
                <a:solidFill>
                  <a:schemeClr val="tx1"/>
                </a:solidFill>
                <a:latin typeface="+mj-lt"/>
              </a:rPr>
              <a:t> </a:t>
            </a:r>
            <a:r>
              <a:rPr lang="hr-HR" b="1" dirty="0">
                <a:solidFill>
                  <a:schemeClr val="tx1"/>
                </a:solidFill>
                <a:latin typeface="+mj-lt"/>
              </a:rPr>
              <a:t>iznos </a:t>
            </a:r>
            <a:r>
              <a:rPr lang="en-GB" b="1" dirty="0">
                <a:solidFill>
                  <a:schemeClr val="tx1"/>
                </a:solidFill>
                <a:latin typeface="+mj-lt"/>
              </a:rPr>
              <a:t>p</a:t>
            </a:r>
            <a:r>
              <a:rPr lang="hr-HR" b="1" dirty="0">
                <a:solidFill>
                  <a:schemeClr val="tx1"/>
                </a:solidFill>
                <a:latin typeface="+mj-lt"/>
              </a:rPr>
              <a:t>otpore</a:t>
            </a:r>
            <a:r>
              <a:rPr lang="en-GB" b="1" dirty="0">
                <a:solidFill>
                  <a:schemeClr val="tx1"/>
                </a:solidFill>
                <a:latin typeface="+mj-lt"/>
              </a:rPr>
              <a:t> po </a:t>
            </a:r>
            <a:r>
              <a:rPr lang="en-GB" b="1" dirty="0" err="1">
                <a:solidFill>
                  <a:schemeClr val="tx1"/>
                </a:solidFill>
                <a:latin typeface="+mj-lt"/>
              </a:rPr>
              <a:t>vrsti</a:t>
            </a:r>
            <a:r>
              <a:rPr lang="en-GB" b="1" dirty="0">
                <a:solidFill>
                  <a:schemeClr val="tx1"/>
                </a:solidFill>
                <a:latin typeface="+mj-lt"/>
              </a:rPr>
              <a:t> </a:t>
            </a:r>
            <a:r>
              <a:rPr lang="en-GB" b="1" dirty="0" err="1">
                <a:solidFill>
                  <a:schemeClr val="tx1"/>
                </a:solidFill>
                <a:latin typeface="+mj-lt"/>
              </a:rPr>
              <a:t>vaučera</a:t>
            </a:r>
            <a:endParaRPr lang="en-US" b="1" dirty="0">
              <a:solidFill>
                <a:schemeClr val="tx1"/>
              </a:solidFill>
              <a:latin typeface="+mj-lt"/>
            </a:endParaRPr>
          </a:p>
        </p:txBody>
      </p:sp>
      <p:sp>
        <p:nvSpPr>
          <p:cNvPr id="10" name="Right Arrow 9"/>
          <p:cNvSpPr/>
          <p:nvPr/>
        </p:nvSpPr>
        <p:spPr>
          <a:xfrm>
            <a:off x="820272" y="2438060"/>
            <a:ext cx="4239565"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latin typeface="+mj-lt"/>
              </a:rPr>
              <a:t>Alokacija</a:t>
            </a:r>
            <a:r>
              <a:rPr lang="en-US" b="1" dirty="0">
                <a:solidFill>
                  <a:schemeClr val="tx1"/>
                </a:solidFill>
                <a:latin typeface="+mj-lt"/>
              </a:rPr>
              <a:t> </a:t>
            </a:r>
            <a:r>
              <a:rPr lang="en-US" b="1" dirty="0" err="1">
                <a:solidFill>
                  <a:schemeClr val="tx1"/>
                </a:solidFill>
                <a:latin typeface="+mj-lt"/>
              </a:rPr>
              <a:t>poziva</a:t>
            </a:r>
            <a:endParaRPr lang="en-US" b="1" dirty="0">
              <a:solidFill>
                <a:schemeClr val="tx1"/>
              </a:solidFill>
              <a:latin typeface="+mj-lt"/>
            </a:endParaRPr>
          </a:p>
        </p:txBody>
      </p:sp>
      <p:sp>
        <p:nvSpPr>
          <p:cNvPr id="11" name="Right Arrow 10"/>
          <p:cNvSpPr/>
          <p:nvPr/>
        </p:nvSpPr>
        <p:spPr>
          <a:xfrm>
            <a:off x="864201" y="1732196"/>
            <a:ext cx="4195479"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solidFill>
                  <a:schemeClr val="tx1"/>
                </a:solidFill>
                <a:latin typeface="+mj-lt"/>
              </a:rPr>
              <a:t>Kome</a:t>
            </a:r>
            <a:r>
              <a:rPr lang="en-US" b="1" dirty="0">
                <a:solidFill>
                  <a:schemeClr val="tx1"/>
                </a:solidFill>
                <a:latin typeface="+mj-lt"/>
              </a:rPr>
              <a:t> je </a:t>
            </a:r>
            <a:r>
              <a:rPr lang="en-US" b="1" dirty="0" err="1">
                <a:solidFill>
                  <a:schemeClr val="tx1"/>
                </a:solidFill>
                <a:latin typeface="+mj-lt"/>
              </a:rPr>
              <a:t>namijenjeno</a:t>
            </a:r>
            <a:r>
              <a:rPr lang="en-US" dirty="0">
                <a:solidFill>
                  <a:schemeClr val="tx1"/>
                </a:solidFill>
                <a:latin typeface="+mj-lt"/>
              </a:rPr>
              <a:t>?</a:t>
            </a:r>
          </a:p>
        </p:txBody>
      </p:sp>
      <p:pic>
        <p:nvPicPr>
          <p:cNvPr id="12" name="Slika 6">
            <a:extLst>
              <a:ext uri="{FF2B5EF4-FFF2-40B4-BE49-F238E27FC236}">
                <a16:creationId xmlns:a16="http://schemas.microsoft.com/office/drawing/2014/main" id="{9F8FF103-17D1-4A45-B79A-144D2642D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90676" y="6283684"/>
            <a:ext cx="2136479" cy="474773"/>
          </a:xfrm>
          <a:prstGeom prst="rect">
            <a:avLst/>
          </a:prstGeom>
        </p:spPr>
      </p:pic>
      <p:sp>
        <p:nvSpPr>
          <p:cNvPr id="6" name="TextBox 5"/>
          <p:cNvSpPr txBox="1"/>
          <p:nvPr/>
        </p:nvSpPr>
        <p:spPr>
          <a:xfrm>
            <a:off x="5502875" y="1801607"/>
            <a:ext cx="6052862" cy="369332"/>
          </a:xfrm>
          <a:prstGeom prst="rect">
            <a:avLst/>
          </a:prstGeom>
          <a:noFill/>
        </p:spPr>
        <p:txBody>
          <a:bodyPr wrap="square" rtlCol="0">
            <a:spAutoFit/>
          </a:bodyPr>
          <a:lstStyle/>
          <a:p>
            <a:pPr marL="342900" indent="-342900"/>
            <a:r>
              <a:rPr lang="en-GB" b="1" dirty="0">
                <a:latin typeface="+mj-lt"/>
              </a:rPr>
              <a:t>MSP-</a:t>
            </a:r>
            <a:r>
              <a:rPr lang="en-GB" b="1" dirty="0" err="1">
                <a:latin typeface="+mj-lt"/>
              </a:rPr>
              <a:t>ovima</a:t>
            </a:r>
            <a:endParaRPr lang="en-GB" b="1" dirty="0">
              <a:latin typeface="+mj-lt"/>
            </a:endParaRPr>
          </a:p>
        </p:txBody>
      </p:sp>
      <p:sp>
        <p:nvSpPr>
          <p:cNvPr id="7" name="TextBox 6"/>
          <p:cNvSpPr txBox="1"/>
          <p:nvPr/>
        </p:nvSpPr>
        <p:spPr>
          <a:xfrm>
            <a:off x="5544331" y="2519187"/>
            <a:ext cx="2510953" cy="369332"/>
          </a:xfrm>
          <a:prstGeom prst="rect">
            <a:avLst/>
          </a:prstGeom>
          <a:noFill/>
        </p:spPr>
        <p:txBody>
          <a:bodyPr wrap="square" rtlCol="0">
            <a:spAutoFit/>
          </a:bodyPr>
          <a:lstStyle/>
          <a:p>
            <a:r>
              <a:rPr lang="en-US" b="1" dirty="0">
                <a:latin typeface="+mj-lt"/>
              </a:rPr>
              <a:t>9.954.210,00 EUR </a:t>
            </a:r>
          </a:p>
        </p:txBody>
      </p:sp>
      <p:sp>
        <p:nvSpPr>
          <p:cNvPr id="16" name="Right Arrow 8">
            <a:extLst>
              <a:ext uri="{FF2B5EF4-FFF2-40B4-BE49-F238E27FC236}">
                <a16:creationId xmlns:a16="http://schemas.microsoft.com/office/drawing/2014/main" id="{77A346CC-0DC7-4958-9584-6DED30ACAB55}"/>
              </a:ext>
            </a:extLst>
          </p:cNvPr>
          <p:cNvSpPr/>
          <p:nvPr/>
        </p:nvSpPr>
        <p:spPr>
          <a:xfrm>
            <a:off x="820115" y="3243785"/>
            <a:ext cx="4239565"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err="1">
                <a:solidFill>
                  <a:schemeClr val="tx1"/>
                </a:solidFill>
                <a:latin typeface="+mj-lt"/>
              </a:rPr>
              <a:t>Maksimalni</a:t>
            </a:r>
            <a:r>
              <a:rPr lang="en-GB" b="1" dirty="0">
                <a:solidFill>
                  <a:schemeClr val="tx1"/>
                </a:solidFill>
                <a:latin typeface="+mj-lt"/>
              </a:rPr>
              <a:t> </a:t>
            </a:r>
            <a:r>
              <a:rPr lang="en-GB" b="1" dirty="0" err="1">
                <a:solidFill>
                  <a:schemeClr val="tx1"/>
                </a:solidFill>
                <a:latin typeface="+mj-lt"/>
              </a:rPr>
              <a:t>intenzitet</a:t>
            </a:r>
            <a:r>
              <a:rPr lang="en-GB" b="1" dirty="0">
                <a:solidFill>
                  <a:schemeClr val="tx1"/>
                </a:solidFill>
                <a:latin typeface="+mj-lt"/>
              </a:rPr>
              <a:t> </a:t>
            </a:r>
            <a:r>
              <a:rPr lang="hr-HR" b="1" dirty="0">
                <a:solidFill>
                  <a:schemeClr val="tx1"/>
                </a:solidFill>
                <a:latin typeface="+mj-lt"/>
              </a:rPr>
              <a:t>potpore</a:t>
            </a:r>
            <a:endParaRPr lang="en-US" b="1" dirty="0">
              <a:solidFill>
                <a:schemeClr val="tx1"/>
              </a:solidFill>
              <a:latin typeface="+mj-lt"/>
            </a:endParaRPr>
          </a:p>
        </p:txBody>
      </p:sp>
      <p:sp>
        <p:nvSpPr>
          <p:cNvPr id="17" name="TextBox 16">
            <a:extLst>
              <a:ext uri="{FF2B5EF4-FFF2-40B4-BE49-F238E27FC236}">
                <a16:creationId xmlns:a16="http://schemas.microsoft.com/office/drawing/2014/main" id="{C901E84F-54FE-4F7A-88F8-C3C2B3BE1EE0}"/>
              </a:ext>
            </a:extLst>
          </p:cNvPr>
          <p:cNvSpPr txBox="1"/>
          <p:nvPr/>
        </p:nvSpPr>
        <p:spPr>
          <a:xfrm>
            <a:off x="5471240" y="3279353"/>
            <a:ext cx="3100252" cy="369332"/>
          </a:xfrm>
          <a:prstGeom prst="rect">
            <a:avLst/>
          </a:prstGeom>
          <a:noFill/>
        </p:spPr>
        <p:txBody>
          <a:bodyPr wrap="square" rtlCol="0">
            <a:spAutoFit/>
          </a:bodyPr>
          <a:lstStyle/>
          <a:p>
            <a:r>
              <a:rPr lang="en-US" b="1" dirty="0">
                <a:latin typeface="+mj-lt"/>
              </a:rPr>
              <a:t>do 60% </a:t>
            </a:r>
            <a:r>
              <a:rPr lang="en-US" b="1" dirty="0" err="1">
                <a:latin typeface="+mj-lt"/>
              </a:rPr>
              <a:t>prihvatljivih</a:t>
            </a:r>
            <a:r>
              <a:rPr lang="en-US" b="1" dirty="0">
                <a:latin typeface="+mj-lt"/>
              </a:rPr>
              <a:t> </a:t>
            </a:r>
            <a:r>
              <a:rPr lang="en-US" b="1" dirty="0" err="1">
                <a:latin typeface="+mj-lt"/>
              </a:rPr>
              <a:t>troškova</a:t>
            </a:r>
            <a:endParaRPr lang="en-US" b="1" dirty="0">
              <a:latin typeface="+mj-lt"/>
            </a:endParaRPr>
          </a:p>
        </p:txBody>
      </p:sp>
      <p:graphicFrame>
        <p:nvGraphicFramePr>
          <p:cNvPr id="4" name="Table 3">
            <a:extLst>
              <a:ext uri="{FF2B5EF4-FFF2-40B4-BE49-F238E27FC236}">
                <a16:creationId xmlns:a16="http://schemas.microsoft.com/office/drawing/2014/main" id="{D16B8EFB-1C5C-4CD7-986A-4A695E6893EE}"/>
              </a:ext>
            </a:extLst>
          </p:cNvPr>
          <p:cNvGraphicFramePr>
            <a:graphicFrameLocks noGrp="1"/>
          </p:cNvGraphicFramePr>
          <p:nvPr>
            <p:extLst>
              <p:ext uri="{D42A27DB-BD31-4B8C-83A1-F6EECF244321}">
                <p14:modId xmlns:p14="http://schemas.microsoft.com/office/powerpoint/2010/main" val="1811112095"/>
              </p:ext>
            </p:extLst>
          </p:nvPr>
        </p:nvGraphicFramePr>
        <p:xfrm>
          <a:off x="5294810" y="3931610"/>
          <a:ext cx="6673987" cy="2217326"/>
        </p:xfrm>
        <a:graphic>
          <a:graphicData uri="http://schemas.openxmlformats.org/drawingml/2006/table">
            <a:tbl>
              <a:tblPr firstRow="1" firstCol="1" bandRow="1">
                <a:tableStyleId>{5C22544A-7EE6-4342-B048-85BDC9FD1C3A}</a:tableStyleId>
              </a:tblPr>
              <a:tblGrid>
                <a:gridCol w="4378907">
                  <a:extLst>
                    <a:ext uri="{9D8B030D-6E8A-4147-A177-3AD203B41FA5}">
                      <a16:colId xmlns:a16="http://schemas.microsoft.com/office/drawing/2014/main" val="392899222"/>
                    </a:ext>
                  </a:extLst>
                </a:gridCol>
                <a:gridCol w="2295080">
                  <a:extLst>
                    <a:ext uri="{9D8B030D-6E8A-4147-A177-3AD203B41FA5}">
                      <a16:colId xmlns:a16="http://schemas.microsoft.com/office/drawing/2014/main" val="2858161921"/>
                    </a:ext>
                  </a:extLst>
                </a:gridCol>
              </a:tblGrid>
              <a:tr h="588781">
                <a:tc>
                  <a:txBody>
                    <a:bodyPr/>
                    <a:lstStyle/>
                    <a:p>
                      <a:pPr algn="ctr"/>
                      <a:r>
                        <a:rPr lang="hr-HR" sz="1400">
                          <a:effectLst/>
                        </a:rPr>
                        <a:t>Vrsta vaučera</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hr-HR" sz="1400">
                          <a:effectLst/>
                        </a:rPr>
                        <a:t>Maksimalni iznos potpore </a:t>
                      </a:r>
                      <a:endParaRPr lang="en-GB" sz="1400">
                        <a:effectLst/>
                      </a:endParaRPr>
                    </a:p>
                    <a:p>
                      <a:pPr algn="ctr"/>
                      <a:r>
                        <a:rPr lang="hr-HR" sz="1400">
                          <a:effectLst/>
                        </a:rPr>
                        <a:t>(EUR)</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93378623"/>
                  </a:ext>
                </a:extLst>
              </a:tr>
              <a:tr h="318717">
                <a:tc>
                  <a:txBody>
                    <a:bodyPr/>
                    <a:lstStyle/>
                    <a:p>
                      <a:pPr>
                        <a:lnSpc>
                          <a:spcPct val="115000"/>
                        </a:lnSpc>
                        <a:spcAft>
                          <a:spcPts val="600"/>
                        </a:spcAft>
                      </a:pPr>
                      <a:r>
                        <a:rPr lang="hr-HR" sz="1400">
                          <a:effectLst/>
                        </a:rPr>
                        <a:t>Vaučer za poboljšanje digitalnih vještina - VDV</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hr-HR" sz="1400" b="1" dirty="0">
                          <a:effectLst/>
                        </a:rPr>
                        <a:t>9.990,00</a:t>
                      </a:r>
                      <a:endParaRPr lang="en-GB"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98443176"/>
                  </a:ext>
                </a:extLst>
              </a:tr>
              <a:tr h="318717">
                <a:tc>
                  <a:txBody>
                    <a:bodyPr/>
                    <a:lstStyle/>
                    <a:p>
                      <a:pPr>
                        <a:lnSpc>
                          <a:spcPct val="115000"/>
                        </a:lnSpc>
                        <a:spcAft>
                          <a:spcPts val="600"/>
                        </a:spcAft>
                      </a:pPr>
                      <a:r>
                        <a:rPr lang="hr-HR" sz="1400">
                          <a:effectLst/>
                        </a:rPr>
                        <a:t>Vaučer za digitalni marketing – VDM</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hr-HR" sz="1400" b="1" dirty="0">
                          <a:effectLst/>
                        </a:rPr>
                        <a:t>9.990,00 </a:t>
                      </a:r>
                      <a:endParaRPr lang="en-GB"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65337280"/>
                  </a:ext>
                </a:extLst>
              </a:tr>
              <a:tr h="318717">
                <a:tc>
                  <a:txBody>
                    <a:bodyPr/>
                    <a:lstStyle/>
                    <a:p>
                      <a:pPr>
                        <a:lnSpc>
                          <a:spcPct val="115000"/>
                        </a:lnSpc>
                        <a:spcAft>
                          <a:spcPts val="600"/>
                        </a:spcAft>
                      </a:pPr>
                      <a:r>
                        <a:rPr lang="hr-HR" sz="1400">
                          <a:effectLst/>
                        </a:rPr>
                        <a:t>Vaučer za izradu strategije digitalne transformacije - VDT</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r>
                        <a:rPr lang="hr-HR" sz="1400" b="1" dirty="0">
                          <a:effectLst/>
                        </a:rPr>
                        <a:t>9.990,00  </a:t>
                      </a:r>
                      <a:endParaRPr lang="en-GB"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58319030"/>
                  </a:ext>
                </a:extLst>
              </a:tr>
              <a:tr h="318717">
                <a:tc>
                  <a:txBody>
                    <a:bodyPr/>
                    <a:lstStyle/>
                    <a:p>
                      <a:pPr>
                        <a:lnSpc>
                          <a:spcPct val="115000"/>
                        </a:lnSpc>
                        <a:spcAft>
                          <a:spcPts val="600"/>
                        </a:spcAft>
                      </a:pPr>
                      <a:r>
                        <a:rPr lang="hr-HR" sz="1400">
                          <a:effectLst/>
                        </a:rPr>
                        <a:t>Vaučer za dijagnostiku kibernetičke otpornosti – VKO</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hr-HR" sz="1400" b="1" dirty="0">
                          <a:effectLst/>
                        </a:rPr>
                        <a:t>14.500,00</a:t>
                      </a:r>
                      <a:endParaRPr lang="en-GB"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18914806"/>
                  </a:ext>
                </a:extLst>
              </a:tr>
              <a:tr h="353677">
                <a:tc>
                  <a:txBody>
                    <a:bodyPr/>
                    <a:lstStyle/>
                    <a:p>
                      <a:r>
                        <a:rPr lang="hr-HR" sz="1400" dirty="0">
                          <a:effectLst/>
                        </a:rPr>
                        <a:t>Vaučer za složena digitalna rješenja - VSD</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hr-HR" sz="1400" b="1" dirty="0">
                          <a:effectLst/>
                        </a:rPr>
                        <a:t>19.900,00 </a:t>
                      </a:r>
                      <a:endParaRPr lang="en-GB"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95388413"/>
                  </a:ext>
                </a:extLst>
              </a:tr>
            </a:tbl>
          </a:graphicData>
        </a:graphic>
      </p:graphicFrame>
      <p:sp>
        <p:nvSpPr>
          <p:cNvPr id="18" name="Right Arrow 10">
            <a:extLst>
              <a:ext uri="{FF2B5EF4-FFF2-40B4-BE49-F238E27FC236}">
                <a16:creationId xmlns:a16="http://schemas.microsoft.com/office/drawing/2014/main" id="{21B1F9C2-23D1-4FA1-9D0D-76AEEC6305BF}"/>
              </a:ext>
            </a:extLst>
          </p:cNvPr>
          <p:cNvSpPr/>
          <p:nvPr/>
        </p:nvSpPr>
        <p:spPr>
          <a:xfrm>
            <a:off x="864201" y="1064607"/>
            <a:ext cx="4195479" cy="5396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mj-lt"/>
              </a:rPr>
              <a:t>Tip </a:t>
            </a:r>
            <a:r>
              <a:rPr lang="en-US" b="1" dirty="0" err="1">
                <a:solidFill>
                  <a:schemeClr val="tx1"/>
                </a:solidFill>
                <a:latin typeface="+mj-lt"/>
              </a:rPr>
              <a:t>natječaja</a:t>
            </a:r>
            <a:endParaRPr lang="en-US" dirty="0">
              <a:solidFill>
                <a:schemeClr val="tx1"/>
              </a:solidFill>
              <a:latin typeface="+mj-lt"/>
            </a:endParaRPr>
          </a:p>
        </p:txBody>
      </p:sp>
      <p:sp>
        <p:nvSpPr>
          <p:cNvPr id="19" name="TextBox 18">
            <a:extLst>
              <a:ext uri="{FF2B5EF4-FFF2-40B4-BE49-F238E27FC236}">
                <a16:creationId xmlns:a16="http://schemas.microsoft.com/office/drawing/2014/main" id="{D60F5DFF-ADDF-4FF0-9107-957C89EED7BA}"/>
              </a:ext>
            </a:extLst>
          </p:cNvPr>
          <p:cNvSpPr txBox="1"/>
          <p:nvPr/>
        </p:nvSpPr>
        <p:spPr>
          <a:xfrm>
            <a:off x="5502875" y="1087607"/>
            <a:ext cx="5795625" cy="646331"/>
          </a:xfrm>
          <a:prstGeom prst="rect">
            <a:avLst/>
          </a:prstGeom>
          <a:noFill/>
        </p:spPr>
        <p:txBody>
          <a:bodyPr wrap="square">
            <a:spAutoFit/>
          </a:bodyPr>
          <a:lstStyle/>
          <a:p>
            <a:pPr eaLnBrk="1" hangingPunct="1">
              <a:defRPr/>
            </a:pPr>
            <a:r>
              <a:rPr lang="hr-HR" sz="1800" dirty="0">
                <a:solidFill>
                  <a:schemeClr val="tx1"/>
                </a:solidFill>
                <a:latin typeface="+mj-lt"/>
                <a:cs typeface="Times New Roman" pitchFamily="18" charset="0"/>
              </a:rPr>
              <a:t>otvoreni postupak u modalitetu privremeno otvorenog Poziva</a:t>
            </a:r>
            <a:r>
              <a:rPr lang="en-GB" sz="1800" dirty="0">
                <a:solidFill>
                  <a:schemeClr val="tx1"/>
                </a:solidFill>
                <a:latin typeface="+mj-lt"/>
                <a:cs typeface="Times New Roman" pitchFamily="18" charset="0"/>
              </a:rPr>
              <a:t> </a:t>
            </a:r>
            <a:r>
              <a:rPr lang="pl-PL" sz="1800" dirty="0">
                <a:solidFill>
                  <a:schemeClr val="tx1"/>
                </a:solidFill>
                <a:latin typeface="+mj-lt"/>
                <a:cs typeface="Times New Roman" pitchFamily="18" charset="0"/>
              </a:rPr>
              <a:t>s više rokova za podnošenje projektnih prijedloga </a:t>
            </a:r>
            <a:endParaRPr lang="hr-HR" sz="1800" dirty="0">
              <a:solidFill>
                <a:schemeClr val="tx1"/>
              </a:solidFill>
              <a:latin typeface="+mj-lt"/>
              <a:cs typeface="Times New Roman" pitchFamily="18" charset="0"/>
            </a:endParaRPr>
          </a:p>
        </p:txBody>
      </p:sp>
    </p:spTree>
    <p:extLst>
      <p:ext uri="{BB962C8B-B14F-4D97-AF65-F5344CB8AC3E}">
        <p14:creationId xmlns:p14="http://schemas.microsoft.com/office/powerpoint/2010/main" val="2316898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9359" y="886791"/>
            <a:ext cx="10289137" cy="4161013"/>
          </a:xfrm>
        </p:spPr>
        <p:txBody>
          <a:bodyPr>
            <a:normAutofit/>
          </a:bodyPr>
          <a:lstStyle/>
          <a:p>
            <a:pPr algn="l"/>
            <a:br>
              <a:rPr lang="hr-HR" sz="1800" dirty="0"/>
            </a:br>
            <a:endParaRPr lang="hr-HR" sz="1800" b="1" dirty="0">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3192087" cy="757979"/>
          </a:xfrm>
          <a:prstGeom prst="rect">
            <a:avLst/>
          </a:prstGeom>
          <a:noFill/>
        </p:spPr>
      </p:pic>
      <p:sp>
        <p:nvSpPr>
          <p:cNvPr id="10" name="Pentagon 9"/>
          <p:cNvSpPr/>
          <p:nvPr/>
        </p:nvSpPr>
        <p:spPr>
          <a:xfrm>
            <a:off x="279671" y="3732170"/>
            <a:ext cx="3172884" cy="856404"/>
          </a:xfrm>
          <a:prstGeom prst="homePlat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hr-HR" sz="1867" b="1" dirty="0">
                <a:solidFill>
                  <a:schemeClr val="tx1"/>
                </a:solidFill>
                <a:latin typeface="+mj-lt"/>
              </a:rPr>
              <a:t>Indikativna alokacija </a:t>
            </a:r>
          </a:p>
          <a:p>
            <a:pPr algn="ctr" eaLnBrk="1" hangingPunct="1">
              <a:defRPr/>
            </a:pPr>
            <a:r>
              <a:rPr lang="hr-HR" sz="1867" b="1" dirty="0">
                <a:solidFill>
                  <a:schemeClr val="tx1"/>
                </a:solidFill>
                <a:latin typeface="+mj-lt"/>
              </a:rPr>
              <a:t>po vrsti vaučera</a:t>
            </a:r>
          </a:p>
        </p:txBody>
      </p:sp>
      <p:sp>
        <p:nvSpPr>
          <p:cNvPr id="12" name="Pentagon 11"/>
          <p:cNvSpPr/>
          <p:nvPr/>
        </p:nvSpPr>
        <p:spPr>
          <a:xfrm>
            <a:off x="233213" y="758632"/>
            <a:ext cx="3172884" cy="856404"/>
          </a:xfrm>
          <a:prstGeom prst="homePlate">
            <a:avLst/>
          </a:prstGeom>
          <a:solidFill>
            <a:schemeClr val="accent1"/>
          </a:solidFill>
          <a:ln>
            <a:solidFill>
              <a:schemeClr val="tx2"/>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867" b="1" dirty="0" err="1">
                <a:solidFill>
                  <a:schemeClr val="tx1"/>
                </a:solidFill>
                <a:latin typeface="+mj-lt"/>
              </a:rPr>
              <a:t>Rokovi</a:t>
            </a:r>
            <a:r>
              <a:rPr lang="en-US" sz="1867" b="1" dirty="0">
                <a:solidFill>
                  <a:schemeClr val="tx1"/>
                </a:solidFill>
                <a:latin typeface="+mj-lt"/>
              </a:rPr>
              <a:t> za </a:t>
            </a:r>
            <a:r>
              <a:rPr lang="en-US" sz="1867" b="1" dirty="0" err="1">
                <a:solidFill>
                  <a:schemeClr val="tx1"/>
                </a:solidFill>
                <a:latin typeface="+mj-lt"/>
              </a:rPr>
              <a:t>podnošenje</a:t>
            </a:r>
            <a:r>
              <a:rPr lang="en-US" sz="1867" b="1" dirty="0">
                <a:solidFill>
                  <a:schemeClr val="tx1"/>
                </a:solidFill>
                <a:latin typeface="+mj-lt"/>
              </a:rPr>
              <a:t> </a:t>
            </a:r>
            <a:r>
              <a:rPr lang="en-US" sz="1867" b="1" dirty="0" err="1">
                <a:solidFill>
                  <a:schemeClr val="tx1"/>
                </a:solidFill>
                <a:latin typeface="+mj-lt"/>
              </a:rPr>
              <a:t>projektnih</a:t>
            </a:r>
            <a:r>
              <a:rPr lang="en-US" sz="1867" b="1" dirty="0">
                <a:solidFill>
                  <a:schemeClr val="tx1"/>
                </a:solidFill>
                <a:latin typeface="+mj-lt"/>
              </a:rPr>
              <a:t> </a:t>
            </a:r>
            <a:r>
              <a:rPr lang="en-US" sz="1867" b="1" dirty="0" err="1">
                <a:solidFill>
                  <a:schemeClr val="tx1"/>
                </a:solidFill>
                <a:latin typeface="+mj-lt"/>
              </a:rPr>
              <a:t>prijedloga</a:t>
            </a:r>
            <a:endParaRPr lang="hr-HR" sz="1867" b="1" dirty="0">
              <a:solidFill>
                <a:schemeClr val="tx1"/>
              </a:solidFill>
              <a:latin typeface="+mj-lt"/>
            </a:endParaRPr>
          </a:p>
        </p:txBody>
      </p:sp>
      <p:pic>
        <p:nvPicPr>
          <p:cNvPr id="11" name="Slika 6">
            <a:extLst>
              <a:ext uri="{FF2B5EF4-FFF2-40B4-BE49-F238E27FC236}">
                <a16:creationId xmlns:a16="http://schemas.microsoft.com/office/drawing/2014/main" id="{03591F79-57C2-412B-B2C8-88FCDAA7FA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0995" y="6246702"/>
            <a:ext cx="2136479" cy="474773"/>
          </a:xfrm>
          <a:prstGeom prst="rect">
            <a:avLst/>
          </a:prstGeom>
        </p:spPr>
      </p:pic>
      <p:graphicFrame>
        <p:nvGraphicFramePr>
          <p:cNvPr id="3" name="Table 2">
            <a:extLst>
              <a:ext uri="{FF2B5EF4-FFF2-40B4-BE49-F238E27FC236}">
                <a16:creationId xmlns:a16="http://schemas.microsoft.com/office/drawing/2014/main" id="{678CEBBC-4C2D-4B2A-8C81-1E8B6C9842C4}"/>
              </a:ext>
            </a:extLst>
          </p:cNvPr>
          <p:cNvGraphicFramePr>
            <a:graphicFrameLocks noGrp="1"/>
          </p:cNvGraphicFramePr>
          <p:nvPr>
            <p:extLst>
              <p:ext uri="{D42A27DB-BD31-4B8C-83A1-F6EECF244321}">
                <p14:modId xmlns:p14="http://schemas.microsoft.com/office/powerpoint/2010/main" val="1018370639"/>
              </p:ext>
            </p:extLst>
          </p:nvPr>
        </p:nvGraphicFramePr>
        <p:xfrm>
          <a:off x="3902243" y="586562"/>
          <a:ext cx="7565941" cy="1716120"/>
        </p:xfrm>
        <a:graphic>
          <a:graphicData uri="http://schemas.openxmlformats.org/drawingml/2006/table">
            <a:tbl>
              <a:tblPr firstRow="1" firstCol="1" bandRow="1">
                <a:tableStyleId>{5C22544A-7EE6-4342-B048-85BDC9FD1C3A}</a:tableStyleId>
              </a:tblPr>
              <a:tblGrid>
                <a:gridCol w="4037059">
                  <a:extLst>
                    <a:ext uri="{9D8B030D-6E8A-4147-A177-3AD203B41FA5}">
                      <a16:colId xmlns:a16="http://schemas.microsoft.com/office/drawing/2014/main" val="1250960242"/>
                    </a:ext>
                  </a:extLst>
                </a:gridCol>
                <a:gridCol w="3528882">
                  <a:extLst>
                    <a:ext uri="{9D8B030D-6E8A-4147-A177-3AD203B41FA5}">
                      <a16:colId xmlns:a16="http://schemas.microsoft.com/office/drawing/2014/main" val="817400981"/>
                    </a:ext>
                  </a:extLst>
                </a:gridCol>
              </a:tblGrid>
              <a:tr h="421590">
                <a:tc>
                  <a:txBody>
                    <a:bodyPr/>
                    <a:lstStyle/>
                    <a:p>
                      <a:pPr algn="just">
                        <a:spcAft>
                          <a:spcPts val="600"/>
                        </a:spcAft>
                      </a:pPr>
                      <a:r>
                        <a:rPr lang="hr-HR" sz="1800" dirty="0">
                          <a:effectLst/>
                        </a:rPr>
                        <a:t>Rok za prijave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hr-HR" sz="1800" dirty="0">
                          <a:effectLst/>
                        </a:rPr>
                        <a:t>Indikativna alokacija </a:t>
                      </a:r>
                      <a:endParaRPr lang="en-GB" sz="1800" dirty="0">
                        <a:effectLst/>
                      </a:endParaRPr>
                    </a:p>
                    <a:p>
                      <a:pPr algn="ctr">
                        <a:spcAft>
                          <a:spcPts val="600"/>
                        </a:spcAft>
                      </a:pPr>
                      <a:r>
                        <a:rPr lang="hr-HR" sz="1800" dirty="0">
                          <a:effectLst/>
                        </a:rPr>
                        <a:t>po roku za prijave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8558920"/>
                  </a:ext>
                </a:extLst>
              </a:tr>
              <a:tr h="389160">
                <a:tc>
                  <a:txBody>
                    <a:bodyPr/>
                    <a:lstStyle/>
                    <a:p>
                      <a:pPr algn="just">
                        <a:spcAft>
                          <a:spcPts val="600"/>
                        </a:spcAft>
                      </a:pPr>
                      <a:r>
                        <a:rPr lang="hr-HR" sz="1800">
                          <a:effectLst/>
                        </a:rPr>
                        <a:t>1. rok od 01.06. do 07.07.2023. godine</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hr-HR" sz="1800">
                          <a:effectLst/>
                        </a:rPr>
                        <a:t>3,318,070 EUR</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75899597"/>
                  </a:ext>
                </a:extLst>
              </a:tr>
              <a:tr h="389160">
                <a:tc>
                  <a:txBody>
                    <a:bodyPr/>
                    <a:lstStyle/>
                    <a:p>
                      <a:pPr algn="just">
                        <a:spcAft>
                          <a:spcPts val="600"/>
                        </a:spcAft>
                      </a:pPr>
                      <a:r>
                        <a:rPr lang="hr-HR" sz="1800">
                          <a:effectLst/>
                        </a:rPr>
                        <a:t>2. rok od 01.11. do 01.12.2023. godine</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hr-HR" sz="1800">
                          <a:effectLst/>
                        </a:rPr>
                        <a:t>3,318,070 EUR</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17767803"/>
                  </a:ext>
                </a:extLst>
              </a:tr>
              <a:tr h="389160">
                <a:tc>
                  <a:txBody>
                    <a:bodyPr/>
                    <a:lstStyle/>
                    <a:p>
                      <a:pPr algn="just">
                        <a:spcAft>
                          <a:spcPts val="600"/>
                        </a:spcAft>
                      </a:pPr>
                      <a:r>
                        <a:rPr lang="hr-HR" sz="1800">
                          <a:effectLst/>
                        </a:rPr>
                        <a:t>3. rok od 01.03. do 01.04.2024. godine</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600"/>
                        </a:spcAft>
                      </a:pPr>
                      <a:r>
                        <a:rPr lang="hr-HR" sz="1800" dirty="0">
                          <a:effectLst/>
                        </a:rPr>
                        <a:t>3,318,070 EUR</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61018180"/>
                  </a:ext>
                </a:extLst>
              </a:tr>
            </a:tbl>
          </a:graphicData>
        </a:graphic>
      </p:graphicFrame>
      <p:graphicFrame>
        <p:nvGraphicFramePr>
          <p:cNvPr id="4" name="Table 3">
            <a:extLst>
              <a:ext uri="{FF2B5EF4-FFF2-40B4-BE49-F238E27FC236}">
                <a16:creationId xmlns:a16="http://schemas.microsoft.com/office/drawing/2014/main" id="{10492D91-33F5-40FC-AD6D-A587139BB98A}"/>
              </a:ext>
            </a:extLst>
          </p:cNvPr>
          <p:cNvGraphicFramePr>
            <a:graphicFrameLocks noGrp="1"/>
          </p:cNvGraphicFramePr>
          <p:nvPr>
            <p:extLst>
              <p:ext uri="{D42A27DB-BD31-4B8C-83A1-F6EECF244321}">
                <p14:modId xmlns:p14="http://schemas.microsoft.com/office/powerpoint/2010/main" val="828043253"/>
              </p:ext>
            </p:extLst>
          </p:nvPr>
        </p:nvGraphicFramePr>
        <p:xfrm>
          <a:off x="3948701" y="3391038"/>
          <a:ext cx="7513940" cy="2395072"/>
        </p:xfrm>
        <a:graphic>
          <a:graphicData uri="http://schemas.openxmlformats.org/drawingml/2006/table">
            <a:tbl>
              <a:tblPr firstRow="1" firstCol="1" bandRow="1">
                <a:tableStyleId>{5C22544A-7EE6-4342-B048-85BDC9FD1C3A}</a:tableStyleId>
              </a:tblPr>
              <a:tblGrid>
                <a:gridCol w="4693105">
                  <a:extLst>
                    <a:ext uri="{9D8B030D-6E8A-4147-A177-3AD203B41FA5}">
                      <a16:colId xmlns:a16="http://schemas.microsoft.com/office/drawing/2014/main" val="1573237957"/>
                    </a:ext>
                  </a:extLst>
                </a:gridCol>
                <a:gridCol w="2820835">
                  <a:extLst>
                    <a:ext uri="{9D8B030D-6E8A-4147-A177-3AD203B41FA5}">
                      <a16:colId xmlns:a16="http://schemas.microsoft.com/office/drawing/2014/main" val="1604074967"/>
                    </a:ext>
                  </a:extLst>
                </a:gridCol>
              </a:tblGrid>
              <a:tr h="435401">
                <a:tc>
                  <a:txBody>
                    <a:bodyPr/>
                    <a:lstStyle/>
                    <a:p>
                      <a:r>
                        <a:rPr lang="hr-HR" sz="1600" dirty="0">
                          <a:effectLst/>
                        </a:rPr>
                        <a:t>Vrsta vaučera</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r>
                        <a:rPr lang="hr-HR" sz="1600" dirty="0">
                          <a:effectLst/>
                        </a:rPr>
                        <a:t>Indikativna alokacija </a:t>
                      </a:r>
                      <a:endParaRPr lang="en-GB" sz="1600" dirty="0">
                        <a:effectLst/>
                      </a:endParaRPr>
                    </a:p>
                    <a:p>
                      <a:pPr algn="ctr"/>
                      <a:r>
                        <a:rPr lang="hr-HR" sz="1600" dirty="0">
                          <a:effectLst/>
                        </a:rPr>
                        <a:t>po vrsti vaučera (EUR)</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63824809"/>
                  </a:ext>
                </a:extLst>
              </a:tr>
              <a:tr h="326327">
                <a:tc>
                  <a:txBody>
                    <a:bodyPr/>
                    <a:lstStyle/>
                    <a:p>
                      <a:pPr>
                        <a:lnSpc>
                          <a:spcPct val="115000"/>
                        </a:lnSpc>
                        <a:spcBef>
                          <a:spcPts val="200"/>
                        </a:spcBef>
                        <a:spcAft>
                          <a:spcPts val="200"/>
                        </a:spcAft>
                      </a:pPr>
                      <a:r>
                        <a:rPr lang="hr-HR" sz="1600" dirty="0">
                          <a:effectLst/>
                        </a:rPr>
                        <a:t>Vaučer za poboljšanje digitalnih vještina</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lang="hr-HR" sz="1600" dirty="0">
                          <a:effectLst/>
                        </a:rPr>
                        <a:t>1.924.480 </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36184224"/>
                  </a:ext>
                </a:extLst>
              </a:tr>
              <a:tr h="306261">
                <a:tc>
                  <a:txBody>
                    <a:bodyPr/>
                    <a:lstStyle/>
                    <a:p>
                      <a:pPr>
                        <a:lnSpc>
                          <a:spcPct val="115000"/>
                        </a:lnSpc>
                        <a:spcBef>
                          <a:spcPts val="200"/>
                        </a:spcBef>
                        <a:spcAft>
                          <a:spcPts val="200"/>
                        </a:spcAft>
                      </a:pPr>
                      <a:r>
                        <a:rPr lang="hr-HR" sz="1600" dirty="0">
                          <a:effectLst/>
                        </a:rPr>
                        <a:t>Vaučer za digitalni marketing</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lang="hr-HR" sz="1600" dirty="0">
                          <a:effectLst/>
                        </a:rPr>
                        <a:t>1.990.850</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4481135"/>
                  </a:ext>
                </a:extLst>
              </a:tr>
              <a:tr h="329738">
                <a:tc>
                  <a:txBody>
                    <a:bodyPr/>
                    <a:lstStyle/>
                    <a:p>
                      <a:pPr>
                        <a:lnSpc>
                          <a:spcPct val="115000"/>
                        </a:lnSpc>
                        <a:spcBef>
                          <a:spcPts val="200"/>
                        </a:spcBef>
                        <a:spcAft>
                          <a:spcPts val="200"/>
                        </a:spcAft>
                      </a:pPr>
                      <a:r>
                        <a:rPr lang="hr-HR" sz="1600" dirty="0">
                          <a:effectLst/>
                        </a:rPr>
                        <a:t>Vaučer za izradu strategije digitalne transformacije</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200"/>
                        </a:spcBef>
                        <a:spcAft>
                          <a:spcPts val="200"/>
                        </a:spcAft>
                      </a:pPr>
                      <a:r>
                        <a:rPr lang="hr-HR" sz="1600" dirty="0">
                          <a:effectLst/>
                        </a:rPr>
                        <a:t>1.194.500 </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26686404"/>
                  </a:ext>
                </a:extLst>
              </a:tr>
              <a:tr h="300963">
                <a:tc>
                  <a:txBody>
                    <a:bodyPr/>
                    <a:lstStyle/>
                    <a:p>
                      <a:pPr>
                        <a:lnSpc>
                          <a:spcPct val="115000"/>
                        </a:lnSpc>
                        <a:spcBef>
                          <a:spcPts val="200"/>
                        </a:spcBef>
                        <a:spcAft>
                          <a:spcPts val="200"/>
                        </a:spcAft>
                      </a:pPr>
                      <a:r>
                        <a:rPr lang="hr-HR" sz="1600">
                          <a:effectLst/>
                        </a:rPr>
                        <a:t>Vaučer za dijagnostiku kibernetičke otpornosti</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lang="hr-HR" sz="1600" dirty="0">
                          <a:effectLst/>
                        </a:rPr>
                        <a:t>2.919.900</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48593675"/>
                  </a:ext>
                </a:extLst>
              </a:tr>
              <a:tr h="378781">
                <a:tc>
                  <a:txBody>
                    <a:bodyPr/>
                    <a:lstStyle/>
                    <a:p>
                      <a:pPr>
                        <a:spcBef>
                          <a:spcPts val="200"/>
                        </a:spcBef>
                        <a:spcAft>
                          <a:spcPts val="200"/>
                        </a:spcAft>
                      </a:pPr>
                      <a:r>
                        <a:rPr lang="hr-HR" sz="1600">
                          <a:effectLst/>
                        </a:rPr>
                        <a:t>Vaučer za složena digitalna rješenja</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lang="hr-HR" sz="1600" dirty="0">
                          <a:effectLst/>
                        </a:rPr>
                        <a:t>1.924.480</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85610605"/>
                  </a:ext>
                </a:extLst>
              </a:tr>
              <a:tr h="265322">
                <a:tc>
                  <a:txBody>
                    <a:bodyPr/>
                    <a:lstStyle/>
                    <a:p>
                      <a:pPr algn="r">
                        <a:spcBef>
                          <a:spcPts val="200"/>
                        </a:spcBef>
                        <a:spcAft>
                          <a:spcPts val="200"/>
                        </a:spcAft>
                      </a:pPr>
                      <a:r>
                        <a:rPr lang="hr-HR" sz="1600" dirty="0">
                          <a:effectLst/>
                        </a:rPr>
                        <a:t>Ukupna alokacija Poziva:</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Bef>
                          <a:spcPts val="200"/>
                        </a:spcBef>
                        <a:spcAft>
                          <a:spcPts val="200"/>
                        </a:spcAft>
                      </a:pPr>
                      <a:r>
                        <a:rPr lang="hr-HR" sz="1600" dirty="0">
                          <a:effectLst/>
                        </a:rPr>
                        <a:t>9.954.210</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17034363"/>
                  </a:ext>
                </a:extLst>
              </a:tr>
            </a:tbl>
          </a:graphicData>
        </a:graphic>
      </p:graphicFrame>
    </p:spTree>
    <p:extLst>
      <p:ext uri="{BB962C8B-B14F-4D97-AF65-F5344CB8AC3E}">
        <p14:creationId xmlns:p14="http://schemas.microsoft.com/office/powerpoint/2010/main" val="3784267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4" name="TextBox 3"/>
          <p:cNvSpPr txBox="1"/>
          <p:nvPr/>
        </p:nvSpPr>
        <p:spPr>
          <a:xfrm>
            <a:off x="504718" y="453585"/>
            <a:ext cx="111825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a:latin typeface="+mj-lt"/>
              </a:rPr>
              <a:t>POKAZATELJI POZIVA</a:t>
            </a:r>
          </a:p>
        </p:txBody>
      </p:sp>
      <p:graphicFrame>
        <p:nvGraphicFramePr>
          <p:cNvPr id="6" name="Table 5"/>
          <p:cNvGraphicFramePr>
            <a:graphicFrameLocks noGrp="1"/>
          </p:cNvGraphicFramePr>
          <p:nvPr>
            <p:extLst>
              <p:ext uri="{D42A27DB-BD31-4B8C-83A1-F6EECF244321}">
                <p14:modId xmlns:p14="http://schemas.microsoft.com/office/powerpoint/2010/main" val="2759446877"/>
              </p:ext>
            </p:extLst>
          </p:nvPr>
        </p:nvGraphicFramePr>
        <p:xfrm>
          <a:off x="504718" y="2222287"/>
          <a:ext cx="11182564" cy="1483360"/>
        </p:xfrm>
        <a:graphic>
          <a:graphicData uri="http://schemas.openxmlformats.org/drawingml/2006/table">
            <a:tbl>
              <a:tblPr firstRow="1" bandRow="1">
                <a:tableStyleId>{5C22544A-7EE6-4342-B048-85BDC9FD1C3A}</a:tableStyleId>
              </a:tblPr>
              <a:tblGrid>
                <a:gridCol w="11182564">
                  <a:extLst>
                    <a:ext uri="{9D8B030D-6E8A-4147-A177-3AD203B41FA5}">
                      <a16:colId xmlns:a16="http://schemas.microsoft.com/office/drawing/2014/main" val="82850324"/>
                    </a:ext>
                  </a:extLst>
                </a:gridCol>
              </a:tblGrid>
              <a:tr h="370840">
                <a:tc>
                  <a:txBody>
                    <a:bodyPr/>
                    <a:lstStyle/>
                    <a:p>
                      <a:pPr algn="ctr"/>
                      <a:r>
                        <a:rPr lang="en-US" sz="1800" b="1" kern="1200" dirty="0">
                          <a:solidFill>
                            <a:schemeClr val="lt1"/>
                          </a:solidFill>
                          <a:effectLst/>
                          <a:latin typeface="+mn-lt"/>
                          <a:ea typeface="+mn-ea"/>
                          <a:cs typeface="+mn-cs"/>
                        </a:rPr>
                        <a:t>POKAZATELJI REZULTATA</a:t>
                      </a:r>
                    </a:p>
                  </a:txBody>
                  <a:tcPr/>
                </a:tc>
                <a:extLst>
                  <a:ext uri="{0D108BD9-81ED-4DB2-BD59-A6C34878D82A}">
                    <a16:rowId xmlns:a16="http://schemas.microsoft.com/office/drawing/2014/main" val="65608245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RRFCI06 </a:t>
                      </a:r>
                      <a:r>
                        <a:rPr lang="en-US" sz="1800" b="0" i="0" u="none" strike="noStrike" kern="1200" baseline="0" dirty="0" err="1">
                          <a:solidFill>
                            <a:schemeClr val="dk1"/>
                          </a:solidFill>
                          <a:latin typeface="+mn-lt"/>
                          <a:ea typeface="+mn-ea"/>
                          <a:cs typeface="+mn-cs"/>
                        </a:rPr>
                        <a:t>Poduzeća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koja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primaju</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potporu</a:t>
                      </a:r>
                      <a:r>
                        <a:rPr lang="en-US" sz="1800" b="0" i="0" u="none" strike="noStrike" kern="1200" baseline="0" dirty="0">
                          <a:solidFill>
                            <a:schemeClr val="dk1"/>
                          </a:solidFill>
                          <a:latin typeface="+mn-lt"/>
                          <a:ea typeface="+mn-ea"/>
                          <a:cs typeface="+mn-cs"/>
                        </a:rPr>
                        <a:t> za </a:t>
                      </a:r>
                      <a:r>
                        <a:rPr lang="en-US" sz="1800" b="0" i="0" u="none" strike="noStrike" kern="1200" baseline="0" dirty="0" err="1">
                          <a:solidFill>
                            <a:schemeClr val="dk1"/>
                          </a:solidFill>
                          <a:latin typeface="+mn-lt"/>
                          <a:ea typeface="+mn-ea"/>
                          <a:cs typeface="+mn-cs"/>
                        </a:rPr>
                        <a:t>uvođenje</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digitalnih</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proizvoda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usluga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i</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aplikacija</a:t>
                      </a:r>
                      <a:endParaRPr lang="en-US"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379184545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hr-HR" sz="1800" b="0" i="0" u="none" strike="noStrike" kern="1200" baseline="0" dirty="0">
                          <a:solidFill>
                            <a:schemeClr val="dk1"/>
                          </a:solidFill>
                          <a:latin typeface="+mn-lt"/>
                          <a:ea typeface="+mn-ea"/>
                          <a:cs typeface="+mn-cs"/>
                        </a:rPr>
                        <a:t>RRFCI09 </a:t>
                      </a:r>
                      <a:r>
                        <a:rPr lang="en-GB"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Broj</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poduzeća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koja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su</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primila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potporu</a:t>
                      </a:r>
                      <a:r>
                        <a:rPr lang="en-US" sz="1800" b="0" i="0" u="none" strike="noStrike" kern="1200" baseline="0" dirty="0">
                          <a:solidFill>
                            <a:schemeClr val="dk1"/>
                          </a:solidFill>
                          <a:latin typeface="+mn-lt"/>
                          <a:ea typeface="+mn-ea"/>
                          <a:cs typeface="+mn-cs"/>
                        </a:rPr>
                        <a:t> u </a:t>
                      </a:r>
                      <a:r>
                        <a:rPr lang="en-US" sz="1800" b="0" i="0" u="none" strike="noStrike" kern="1200" baseline="0" dirty="0" err="1">
                          <a:solidFill>
                            <a:schemeClr val="dk1"/>
                          </a:solidFill>
                          <a:latin typeface="+mn-lt"/>
                          <a:ea typeface="+mn-ea"/>
                          <a:cs typeface="+mn-cs"/>
                        </a:rPr>
                        <a:t>obliku</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bespovratnih</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sredstava</a:t>
                      </a:r>
                      <a:endParaRPr lang="en-US" sz="18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413510435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i="0" u="none" strike="noStrike" kern="1200" baseline="0" dirty="0">
                          <a:solidFill>
                            <a:schemeClr val="dk1"/>
                          </a:solidFill>
                          <a:latin typeface="+mn-lt"/>
                          <a:ea typeface="+mn-ea"/>
                          <a:cs typeface="+mn-cs"/>
                        </a:rPr>
                        <a:t>RCR02</a:t>
                      </a:r>
                      <a:r>
                        <a:rPr lang="en-GB" sz="1800" b="0" i="0" u="none" strike="noStrike" kern="1200" baseline="0" dirty="0">
                          <a:solidFill>
                            <a:schemeClr val="dk1"/>
                          </a:solidFill>
                          <a:latin typeface="+mn-lt"/>
                          <a:ea typeface="+mn-ea"/>
                          <a:cs typeface="+mn-cs"/>
                        </a:rPr>
                        <a:t> </a:t>
                      </a:r>
                      <a:r>
                        <a:rPr lang="pl-PL" sz="1800" b="0" i="0" u="none" strike="noStrike" kern="1200" baseline="0" dirty="0">
                          <a:solidFill>
                            <a:schemeClr val="dk1"/>
                          </a:solidFill>
                          <a:latin typeface="+mn-lt"/>
                          <a:ea typeface="+mn-ea"/>
                          <a:cs typeface="+mn-cs"/>
                        </a:rPr>
                        <a:t>Privatna ulaganja u iznosu jednakom javnoj potpori 	</a:t>
                      </a:r>
                    </a:p>
                  </a:txBody>
                  <a:tcPr/>
                </a:tc>
                <a:extLst>
                  <a:ext uri="{0D108BD9-81ED-4DB2-BD59-A6C34878D82A}">
                    <a16:rowId xmlns:a16="http://schemas.microsoft.com/office/drawing/2014/main" val="190276385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21763961"/>
              </p:ext>
            </p:extLst>
          </p:nvPr>
        </p:nvGraphicFramePr>
        <p:xfrm>
          <a:off x="504718" y="3965143"/>
          <a:ext cx="11182564" cy="1466432"/>
        </p:xfrm>
        <a:graphic>
          <a:graphicData uri="http://schemas.openxmlformats.org/drawingml/2006/table">
            <a:tbl>
              <a:tblPr firstRow="1" bandRow="1">
                <a:tableStyleId>{5C22544A-7EE6-4342-B048-85BDC9FD1C3A}</a:tableStyleId>
              </a:tblPr>
              <a:tblGrid>
                <a:gridCol w="11182564">
                  <a:extLst>
                    <a:ext uri="{9D8B030D-6E8A-4147-A177-3AD203B41FA5}">
                      <a16:colId xmlns:a16="http://schemas.microsoft.com/office/drawing/2014/main" val="2741736913"/>
                    </a:ext>
                  </a:extLst>
                </a:gridCol>
              </a:tblGrid>
              <a:tr h="366608">
                <a:tc>
                  <a:txBody>
                    <a:bodyPr/>
                    <a:lstStyle/>
                    <a:p>
                      <a:pPr algn="ctr"/>
                      <a:r>
                        <a:rPr lang="hr-HR" sz="1800" b="1" kern="1200" dirty="0">
                          <a:solidFill>
                            <a:schemeClr val="lt1"/>
                          </a:solidFill>
                          <a:effectLst/>
                          <a:latin typeface="+mn-lt"/>
                          <a:ea typeface="+mn-ea"/>
                          <a:cs typeface="+mn-cs"/>
                        </a:rPr>
                        <a:t>POKAZATELJI NA RAZINI PROJEKTA</a:t>
                      </a:r>
                      <a:endParaRPr lang="en-US" dirty="0">
                        <a:solidFill>
                          <a:schemeClr val="tx1"/>
                        </a:solidFill>
                        <a:latin typeface="+mj-lt"/>
                      </a:endParaRPr>
                    </a:p>
                  </a:txBody>
                  <a:tcPr/>
                </a:tc>
                <a:extLst>
                  <a:ext uri="{0D108BD9-81ED-4DB2-BD59-A6C34878D82A}">
                    <a16:rowId xmlns:a16="http://schemas.microsoft.com/office/drawing/2014/main" val="3628682123"/>
                  </a:ext>
                </a:extLst>
              </a:tr>
              <a:tr h="366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mn-lt"/>
                          <a:ea typeface="+mn-ea"/>
                          <a:cs typeface="+mn-cs"/>
                        </a:rPr>
                        <a:t>RCO05 Nova </a:t>
                      </a:r>
                      <a:r>
                        <a:rPr lang="en-US" sz="1800" b="0" i="0" u="none" strike="noStrike" kern="1200" baseline="0" dirty="0" err="1">
                          <a:solidFill>
                            <a:schemeClr val="dk1"/>
                          </a:solidFill>
                          <a:latin typeface="+mn-lt"/>
                          <a:ea typeface="+mn-ea"/>
                          <a:cs typeface="+mn-cs"/>
                        </a:rPr>
                        <a:t>poduzeća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koja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su</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primila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potporu</a:t>
                      </a:r>
                      <a:r>
                        <a:rPr lang="en-US" sz="1800" b="0" i="0" u="none" strike="noStrike" kern="1200" baseline="0" dirty="0">
                          <a:solidFill>
                            <a:schemeClr val="dk1"/>
                          </a:solidFill>
                          <a:latin typeface="+mn-lt"/>
                          <a:ea typeface="+mn-ea"/>
                          <a:cs typeface="+mn-cs"/>
                        </a:rPr>
                        <a:t> </a:t>
                      </a:r>
                    </a:p>
                  </a:txBody>
                  <a:tcPr/>
                </a:tc>
                <a:extLst>
                  <a:ext uri="{0D108BD9-81ED-4DB2-BD59-A6C34878D82A}">
                    <a16:rowId xmlns:a16="http://schemas.microsoft.com/office/drawing/2014/main" val="1990519768"/>
                  </a:ext>
                </a:extLst>
              </a:tr>
              <a:tr h="366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err="1">
                          <a:solidFill>
                            <a:schemeClr val="dk1"/>
                          </a:solidFill>
                          <a:latin typeface="+mn-lt"/>
                          <a:ea typeface="+mn-ea"/>
                          <a:cs typeface="+mn-cs"/>
                        </a:rPr>
                        <a:t>Broj</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zaposlenika</a:t>
                      </a:r>
                      <a:r>
                        <a:rPr lang="en-US" sz="1800" b="0" i="0" u="none" strike="noStrike" kern="1200" baseline="0" dirty="0">
                          <a:solidFill>
                            <a:schemeClr val="dk1"/>
                          </a:solidFill>
                          <a:latin typeface="+mn-lt"/>
                          <a:ea typeface="+mn-ea"/>
                          <a:cs typeface="+mn-cs"/>
                        </a:rPr>
                        <a:t> MSP-ova koji </a:t>
                      </a:r>
                      <a:r>
                        <a:rPr lang="en-US" sz="1800" b="0" i="0" u="none" strike="noStrike" kern="1200" baseline="0" dirty="0" err="1">
                          <a:solidFill>
                            <a:schemeClr val="dk1"/>
                          </a:solidFill>
                          <a:latin typeface="+mn-lt"/>
                          <a:ea typeface="+mn-ea"/>
                          <a:cs typeface="+mn-cs"/>
                        </a:rPr>
                        <a:t>su</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završili</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programe</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unaprjeđenja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digitalnih</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vještina</a:t>
                      </a:r>
                      <a:r>
                        <a:rPr lang="en-US" sz="1800" b="0" i="0" u="none" strike="noStrike" kern="1200" baseline="0" dirty="0">
                          <a:solidFill>
                            <a:schemeClr val="dk1"/>
                          </a:solidFill>
                          <a:latin typeface="+mn-lt"/>
                          <a:ea typeface="+mn-ea"/>
                          <a:cs typeface="+mn-cs"/>
                        </a:rPr>
                        <a:t>*</a:t>
                      </a:r>
                    </a:p>
                  </a:txBody>
                  <a:tcPr/>
                </a:tc>
                <a:extLst>
                  <a:ext uri="{0D108BD9-81ED-4DB2-BD59-A6C34878D82A}">
                    <a16:rowId xmlns:a16="http://schemas.microsoft.com/office/drawing/2014/main" val="614533477"/>
                  </a:ext>
                </a:extLst>
              </a:tr>
              <a:tr h="366608">
                <a:tc>
                  <a:txBody>
                    <a:bodyPr/>
                    <a:lstStyle/>
                    <a:p>
                      <a:pPr algn="ctr"/>
                      <a:r>
                        <a:rPr lang="en-US" sz="1800" b="0" i="0" u="none" strike="noStrike" kern="1200" baseline="0" dirty="0" err="1">
                          <a:solidFill>
                            <a:schemeClr val="dk1"/>
                          </a:solidFill>
                          <a:latin typeface="+mn-lt"/>
                          <a:ea typeface="+mn-ea"/>
                          <a:cs typeface="+mn-cs"/>
                        </a:rPr>
                        <a:t>Broj</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nabavljenih</a:t>
                      </a:r>
                      <a:r>
                        <a:rPr lang="en-US" sz="1800" b="0" i="0" u="none" strike="noStrike" kern="1200" baseline="0" dirty="0">
                          <a:solidFill>
                            <a:schemeClr val="dk1"/>
                          </a:solidFill>
                          <a:latin typeface="+mn-lt"/>
                          <a:ea typeface="+mn-ea"/>
                          <a:cs typeface="+mn-cs"/>
                        </a:rPr>
                        <a:t> / </a:t>
                      </a:r>
                      <a:r>
                        <a:rPr lang="en-US" sz="1800" b="0" i="0" u="none" strike="noStrike" kern="1200" baseline="0" dirty="0" err="1">
                          <a:solidFill>
                            <a:schemeClr val="dk1"/>
                          </a:solidFill>
                          <a:latin typeface="+mn-lt"/>
                          <a:ea typeface="+mn-ea"/>
                          <a:cs typeface="+mn-cs"/>
                        </a:rPr>
                        <a:t>razvijenih</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digitalnih</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usluga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temeljem</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izdanog</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vaučera</a:t>
                      </a:r>
                      <a:r>
                        <a:rPr lang="en-US" sz="1800" b="0" i="0" u="none" strike="noStrike" kern="1200" baseline="0" dirty="0">
                          <a:solidFill>
                            <a:schemeClr val="dk1"/>
                          </a:solidFill>
                          <a:latin typeface="+mn-lt"/>
                          <a:ea typeface="+mn-ea"/>
                          <a:cs typeface="+mn-cs"/>
                        </a:rPr>
                        <a:t>*</a:t>
                      </a:r>
                    </a:p>
                  </a:txBody>
                  <a:tcPr/>
                </a:tc>
                <a:extLst>
                  <a:ext uri="{0D108BD9-81ED-4DB2-BD59-A6C34878D82A}">
                    <a16:rowId xmlns:a16="http://schemas.microsoft.com/office/drawing/2014/main" val="2782574397"/>
                  </a:ext>
                </a:extLst>
              </a:tr>
            </a:tbl>
          </a:graphicData>
        </a:graphic>
      </p:graphicFrame>
      <p:pic>
        <p:nvPicPr>
          <p:cNvPr id="9" name="Slika 6">
            <a:extLst>
              <a:ext uri="{FF2B5EF4-FFF2-40B4-BE49-F238E27FC236}">
                <a16:creationId xmlns:a16="http://schemas.microsoft.com/office/drawing/2014/main" id="{E748B226-3B6C-4E5C-8363-6B27AEBAC3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54490" y="6241623"/>
            <a:ext cx="2136479" cy="474773"/>
          </a:xfrm>
          <a:prstGeom prst="rect">
            <a:avLst/>
          </a:prstGeom>
        </p:spPr>
      </p:pic>
      <p:graphicFrame>
        <p:nvGraphicFramePr>
          <p:cNvPr id="12" name="Table 11">
            <a:extLst>
              <a:ext uri="{FF2B5EF4-FFF2-40B4-BE49-F238E27FC236}">
                <a16:creationId xmlns:a16="http://schemas.microsoft.com/office/drawing/2014/main" id="{F9C7F889-08B5-4876-B518-50971BEBF21C}"/>
              </a:ext>
            </a:extLst>
          </p:cNvPr>
          <p:cNvGraphicFramePr>
            <a:graphicFrameLocks noGrp="1"/>
          </p:cNvGraphicFramePr>
          <p:nvPr>
            <p:extLst>
              <p:ext uri="{D42A27DB-BD31-4B8C-83A1-F6EECF244321}">
                <p14:modId xmlns:p14="http://schemas.microsoft.com/office/powerpoint/2010/main" val="1658050148"/>
              </p:ext>
            </p:extLst>
          </p:nvPr>
        </p:nvGraphicFramePr>
        <p:xfrm>
          <a:off x="504718" y="1269062"/>
          <a:ext cx="11182564" cy="733216"/>
        </p:xfrm>
        <a:graphic>
          <a:graphicData uri="http://schemas.openxmlformats.org/drawingml/2006/table">
            <a:tbl>
              <a:tblPr firstRow="1" bandRow="1">
                <a:tableStyleId>{5C22544A-7EE6-4342-B048-85BDC9FD1C3A}</a:tableStyleId>
              </a:tblPr>
              <a:tblGrid>
                <a:gridCol w="11182564">
                  <a:extLst>
                    <a:ext uri="{9D8B030D-6E8A-4147-A177-3AD203B41FA5}">
                      <a16:colId xmlns:a16="http://schemas.microsoft.com/office/drawing/2014/main" val="2741736913"/>
                    </a:ext>
                  </a:extLst>
                </a:gridCol>
              </a:tblGrid>
              <a:tr h="366608">
                <a:tc>
                  <a:txBody>
                    <a:bodyPr/>
                    <a:lstStyle/>
                    <a:p>
                      <a:pPr algn="ctr"/>
                      <a:r>
                        <a:rPr lang="hr-HR" sz="1800" b="1" kern="1200" dirty="0">
                          <a:solidFill>
                            <a:schemeClr val="lt1"/>
                          </a:solidFill>
                          <a:effectLst/>
                          <a:latin typeface="+mn-lt"/>
                          <a:ea typeface="+mn-ea"/>
                          <a:cs typeface="+mn-cs"/>
                        </a:rPr>
                        <a:t>Pokazatelj </a:t>
                      </a:r>
                      <a:r>
                        <a:rPr lang="en-GB" sz="1800" b="1" kern="1200" dirty="0" err="1">
                          <a:solidFill>
                            <a:schemeClr val="lt1"/>
                          </a:solidFill>
                          <a:effectLst/>
                          <a:latin typeface="+mn-lt"/>
                          <a:ea typeface="+mn-ea"/>
                          <a:cs typeface="+mn-cs"/>
                        </a:rPr>
                        <a:t>rezultata</a:t>
                      </a:r>
                      <a:r>
                        <a:rPr lang="en-GB" sz="1800" b="1" kern="1200" dirty="0">
                          <a:solidFill>
                            <a:schemeClr val="lt1"/>
                          </a:solidFill>
                          <a:effectLst/>
                          <a:latin typeface="+mn-lt"/>
                          <a:ea typeface="+mn-ea"/>
                          <a:cs typeface="+mn-cs"/>
                        </a:rPr>
                        <a:t> </a:t>
                      </a:r>
                      <a:r>
                        <a:rPr lang="hr-HR" sz="1800" b="1" kern="1200" dirty="0">
                          <a:solidFill>
                            <a:schemeClr val="lt1"/>
                          </a:solidFill>
                          <a:effectLst/>
                          <a:latin typeface="+mn-lt"/>
                          <a:ea typeface="+mn-ea"/>
                          <a:cs typeface="+mn-cs"/>
                        </a:rPr>
                        <a:t>NPOO</a:t>
                      </a:r>
                      <a:endParaRPr lang="en-US" dirty="0">
                        <a:solidFill>
                          <a:schemeClr val="tx1"/>
                        </a:solidFill>
                        <a:latin typeface="+mj-lt"/>
                      </a:endParaRPr>
                    </a:p>
                  </a:txBody>
                  <a:tcPr/>
                </a:tc>
                <a:extLst>
                  <a:ext uri="{0D108BD9-81ED-4DB2-BD59-A6C34878D82A}">
                    <a16:rowId xmlns:a16="http://schemas.microsoft.com/office/drawing/2014/main" val="3628682123"/>
                  </a:ext>
                </a:extLst>
              </a:tr>
              <a:tr h="366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err="1">
                          <a:solidFill>
                            <a:schemeClr val="dk1"/>
                          </a:solidFill>
                          <a:latin typeface="+mn-lt"/>
                          <a:ea typeface="+mn-ea"/>
                          <a:cs typeface="+mn-cs"/>
                        </a:rPr>
                        <a:t>Broj</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poduzeća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koja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su</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primila</a:t>
                      </a:r>
                      <a:r>
                        <a:rPr lang="en-US" sz="1800" b="0" i="0" u="none" strike="noStrike" kern="1200" baseline="0" dirty="0">
                          <a:solidFill>
                            <a:schemeClr val="dk1"/>
                          </a:solidFill>
                          <a:latin typeface="+mn-lt"/>
                          <a:ea typeface="+mn-ea"/>
                          <a:cs typeface="+mn-cs"/>
                        </a:rPr>
                        <a:t> </a:t>
                      </a:r>
                      <a:r>
                        <a:rPr lang="en-US" sz="1800" b="0" i="0" u="none" strike="noStrike" kern="1200" baseline="0" dirty="0" err="1">
                          <a:solidFill>
                            <a:schemeClr val="dk1"/>
                          </a:solidFill>
                          <a:latin typeface="+mn-lt"/>
                          <a:ea typeface="+mn-ea"/>
                          <a:cs typeface="+mn-cs"/>
                        </a:rPr>
                        <a:t>potporu</a:t>
                      </a:r>
                      <a:r>
                        <a:rPr lang="en-US" sz="1800" b="0" i="0" u="none" strike="noStrike" kern="1200" baseline="0" dirty="0">
                          <a:solidFill>
                            <a:schemeClr val="dk1"/>
                          </a:solidFill>
                          <a:latin typeface="+mn-lt"/>
                          <a:ea typeface="+mn-ea"/>
                          <a:cs typeface="+mn-cs"/>
                        </a:rPr>
                        <a:t> 	</a:t>
                      </a:r>
                      <a:endParaRPr lang="en-US" sz="1800" b="0" i="0" u="none" strike="noStrike" kern="1200" baseline="0" dirty="0">
                        <a:solidFill>
                          <a:schemeClr val="dk1"/>
                        </a:solidFill>
                        <a:latin typeface="+mj-lt"/>
                        <a:ea typeface="+mn-ea"/>
                        <a:cs typeface="+mn-cs"/>
                      </a:endParaRPr>
                    </a:p>
                  </a:txBody>
                  <a:tcPr/>
                </a:tc>
                <a:extLst>
                  <a:ext uri="{0D108BD9-81ED-4DB2-BD59-A6C34878D82A}">
                    <a16:rowId xmlns:a16="http://schemas.microsoft.com/office/drawing/2014/main" val="1990519768"/>
                  </a:ext>
                </a:extLst>
              </a:tr>
            </a:tbl>
          </a:graphicData>
        </a:graphic>
      </p:graphicFrame>
      <p:sp>
        <p:nvSpPr>
          <p:cNvPr id="13" name="TextBox 12">
            <a:extLst>
              <a:ext uri="{FF2B5EF4-FFF2-40B4-BE49-F238E27FC236}">
                <a16:creationId xmlns:a16="http://schemas.microsoft.com/office/drawing/2014/main" id="{8E4F43AA-C82C-4886-AB9C-81D68CCCB276}"/>
              </a:ext>
            </a:extLst>
          </p:cNvPr>
          <p:cNvSpPr txBox="1"/>
          <p:nvPr/>
        </p:nvSpPr>
        <p:spPr>
          <a:xfrm>
            <a:off x="2481943" y="5603899"/>
            <a:ext cx="7419703" cy="369332"/>
          </a:xfrm>
          <a:prstGeom prst="rect">
            <a:avLst/>
          </a:prstGeom>
          <a:noFill/>
        </p:spPr>
        <p:txBody>
          <a:bodyPr wrap="square">
            <a:spAutoFit/>
          </a:bodyPr>
          <a:lstStyle/>
          <a:p>
            <a:r>
              <a:rPr lang="en-GB" sz="1600" dirty="0"/>
              <a:t>*</a:t>
            </a:r>
            <a:r>
              <a:rPr lang="en-GB" sz="1600" i="1" dirty="0" err="1"/>
              <a:t>Prijavitelj</a:t>
            </a:r>
            <a:r>
              <a:rPr lang="en-GB" sz="1600" i="1" dirty="0"/>
              <a:t> </a:t>
            </a:r>
            <a:r>
              <a:rPr lang="en-GB" sz="1600" i="1" dirty="0" err="1"/>
              <a:t>unosi</a:t>
            </a:r>
            <a:r>
              <a:rPr lang="en-GB" sz="1600" i="1" dirty="0"/>
              <a:t> </a:t>
            </a:r>
            <a:r>
              <a:rPr lang="en-GB" sz="1600" i="1" dirty="0" err="1"/>
              <a:t>vrijednosti</a:t>
            </a:r>
            <a:r>
              <a:rPr lang="en-GB" sz="1600" i="1" dirty="0"/>
              <a:t> </a:t>
            </a:r>
            <a:r>
              <a:rPr lang="en-GB" sz="1600" i="1" dirty="0" err="1"/>
              <a:t>pokazatelja</a:t>
            </a:r>
            <a:r>
              <a:rPr lang="en-GB" sz="1600" i="1" dirty="0"/>
              <a:t> </a:t>
            </a:r>
            <a:r>
              <a:rPr lang="en-GB" sz="1600" i="1" dirty="0" err="1"/>
              <a:t>primjenjivog</a:t>
            </a:r>
            <a:r>
              <a:rPr lang="en-GB" sz="1600" i="1" dirty="0"/>
              <a:t> za </a:t>
            </a:r>
            <a:r>
              <a:rPr lang="en-GB" sz="1600" i="1" dirty="0" err="1"/>
              <a:t>traženu</a:t>
            </a:r>
            <a:r>
              <a:rPr lang="en-GB" sz="1600" i="1" dirty="0"/>
              <a:t> </a:t>
            </a:r>
            <a:r>
              <a:rPr lang="en-GB" sz="1600" i="1" dirty="0" err="1"/>
              <a:t>vrstu</a:t>
            </a:r>
            <a:r>
              <a:rPr lang="en-GB" sz="1600" i="1" dirty="0"/>
              <a:t> </a:t>
            </a:r>
            <a:r>
              <a:rPr lang="en-GB" sz="1600" i="1" dirty="0" err="1"/>
              <a:t>vaučera</a:t>
            </a:r>
            <a:r>
              <a:rPr lang="en-GB" dirty="0"/>
              <a:t>. </a:t>
            </a:r>
          </a:p>
        </p:txBody>
      </p:sp>
    </p:spTree>
    <p:extLst>
      <p:ext uri="{BB962C8B-B14F-4D97-AF65-F5344CB8AC3E}">
        <p14:creationId xmlns:p14="http://schemas.microsoft.com/office/powerpoint/2010/main" val="126484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452387" y="1107944"/>
            <a:ext cx="11348126" cy="4533200"/>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spcAft>
                <a:spcPts val="400"/>
              </a:spcAft>
            </a:pPr>
            <a:r>
              <a:rPr lang="hr-HR" dirty="0">
                <a:solidFill>
                  <a:srgbClr val="000000"/>
                </a:solidFill>
              </a:rPr>
              <a:t>Potpora se ne može dodijeliti prijavitelju koji:</a:t>
            </a:r>
          </a:p>
          <a:p>
            <a:pPr marL="342900" indent="-342900" algn="just">
              <a:spcAft>
                <a:spcPts val="400"/>
              </a:spcAft>
              <a:buFont typeface="Arial" panose="020B0604020202020204" pitchFamily="34" charset="0"/>
              <a:buChar char="•"/>
            </a:pPr>
            <a:r>
              <a:rPr lang="hr-HR" dirty="0">
                <a:solidFill>
                  <a:srgbClr val="000000"/>
                </a:solidFill>
              </a:rPr>
              <a:t>nije </a:t>
            </a:r>
            <a:r>
              <a:rPr lang="hr-HR" b="1" dirty="0">
                <a:solidFill>
                  <a:srgbClr val="000000"/>
                </a:solidFill>
              </a:rPr>
              <a:t>mikro, mali ili srednji poduzetnik </a:t>
            </a:r>
            <a:r>
              <a:rPr lang="hr-HR" dirty="0">
                <a:solidFill>
                  <a:srgbClr val="000000"/>
                </a:solidFill>
              </a:rPr>
              <a:t>(MSP) sukladno definiciji malih i srednjih poduzeća na način utvrđen u Prilogu I. Definicija malih i srednjih poduzeća Uredbe GBER</a:t>
            </a:r>
          </a:p>
          <a:p>
            <a:pPr marL="342900" indent="-342900" algn="just">
              <a:spcAft>
                <a:spcPts val="400"/>
              </a:spcAft>
              <a:buFont typeface="Arial" panose="020B0604020202020204" pitchFamily="34" charset="0"/>
              <a:buChar char="•"/>
            </a:pPr>
            <a:r>
              <a:rPr lang="hr-HR" dirty="0"/>
              <a:t>sudjeluje kao pružatelj bilo koje vrste usluga na bilo kojem projektu prijavljenom za dodjelu vaučera u okviru ovog Poziva, odnosno ako je upisan u Katalog pružatelja usluga</a:t>
            </a:r>
          </a:p>
          <a:p>
            <a:pPr marL="342900" indent="-342900" algn="just">
              <a:spcAft>
                <a:spcPts val="400"/>
              </a:spcAft>
              <a:buFont typeface="Arial" panose="020B0604020202020204" pitchFamily="34" charset="0"/>
              <a:buChar char="•"/>
            </a:pPr>
            <a:r>
              <a:rPr lang="hr-HR" dirty="0"/>
              <a:t>nema poslovni </a:t>
            </a:r>
            <a:r>
              <a:rPr lang="hr-HR" dirty="0" err="1"/>
              <a:t>nastan</a:t>
            </a:r>
            <a:r>
              <a:rPr lang="hr-HR" dirty="0"/>
              <a:t> u RH u trenutku podnošenja projektnog prijedloga</a:t>
            </a:r>
          </a:p>
          <a:p>
            <a:pPr marL="342900" indent="-342900" algn="just">
              <a:spcAft>
                <a:spcPts val="400"/>
              </a:spcAft>
              <a:buFont typeface="Arial" panose="020B0604020202020204" pitchFamily="34" charset="0"/>
              <a:buChar char="•"/>
            </a:pPr>
            <a:r>
              <a:rPr lang="hr-HR" dirty="0"/>
              <a:t>nije registriran  za obavljanje gospodarske djelatnosti najmanje u 6 mjeseci prije dana podnošenja </a:t>
            </a:r>
            <a:r>
              <a:rPr lang="hr-HR" dirty="0" err="1"/>
              <a:t>pp</a:t>
            </a:r>
            <a:endParaRPr lang="hr-HR" dirty="0"/>
          </a:p>
          <a:p>
            <a:pPr marL="342900" indent="-342900" algn="just">
              <a:spcAft>
                <a:spcPts val="400"/>
              </a:spcAft>
              <a:buFont typeface="Arial" panose="020B0604020202020204" pitchFamily="34" charset="0"/>
              <a:buChar char="•"/>
            </a:pPr>
            <a:r>
              <a:rPr lang="hr-HR" dirty="0"/>
              <a:t>u trenutku podnošenja projektnog prijedloga nije registriran za prihvatljive djelatnosti (sektore) u kojima će se odvijati projektne aktivnosti</a:t>
            </a:r>
          </a:p>
          <a:p>
            <a:pPr marL="342900" indent="-342900" algn="just">
              <a:spcAft>
                <a:spcPts val="400"/>
              </a:spcAft>
              <a:buFont typeface="Arial" panose="020B0604020202020204" pitchFamily="34" charset="0"/>
              <a:buChar char="•"/>
            </a:pPr>
            <a:r>
              <a:rPr lang="hr-HR" dirty="0"/>
              <a:t>nema minimalni broj zaposlenih na puno radno vrijeme (temeljem sati rada) u mjesecu koji prethodi mjesecu u kojem je podnesen projektni prijedlog , ovisno o vrsti vaučera</a:t>
            </a:r>
          </a:p>
          <a:p>
            <a:pPr marL="342900" indent="-342900" algn="just">
              <a:spcAft>
                <a:spcPts val="400"/>
              </a:spcAft>
              <a:buFont typeface="Arial" panose="020B0604020202020204" pitchFamily="34" charset="0"/>
              <a:buChar char="•"/>
            </a:pPr>
            <a:r>
              <a:rPr lang="hr-HR" dirty="0"/>
              <a:t>nije izvršio isplate plaća zaposlenicima, plaćanje doprinosa za financiranje obveznih osiguranja (osobito zdravstveno ili mirovinsko) ili plaćanje poreza u skladu s propisima RH</a:t>
            </a:r>
          </a:p>
          <a:p>
            <a:pPr marL="342900" indent="-342900" algn="just">
              <a:spcAft>
                <a:spcPts val="400"/>
              </a:spcAft>
              <a:buFont typeface="Arial" panose="020B0604020202020204" pitchFamily="34" charset="0"/>
              <a:buChar char="•"/>
            </a:pPr>
            <a:r>
              <a:rPr lang="hr-HR" dirty="0"/>
              <a:t>je prešao ili s traženom potporom prelazi pragove definirane </a:t>
            </a:r>
            <a:r>
              <a:rPr lang="hr-HR" i="1" dirty="0"/>
              <a:t>de </a:t>
            </a:r>
            <a:r>
              <a:rPr lang="hr-HR" i="1" dirty="0" err="1"/>
              <a:t>minimis</a:t>
            </a:r>
            <a:r>
              <a:rPr lang="hr-HR" i="1" dirty="0"/>
              <a:t> </a:t>
            </a:r>
            <a:r>
              <a:rPr lang="hr-HR" dirty="0"/>
              <a:t>Uredbom</a:t>
            </a:r>
          </a:p>
        </p:txBody>
      </p:sp>
      <p:sp>
        <p:nvSpPr>
          <p:cNvPr id="4" name="TextBox 3"/>
          <p:cNvSpPr txBox="1"/>
          <p:nvPr/>
        </p:nvSpPr>
        <p:spPr>
          <a:xfrm>
            <a:off x="617949" y="503886"/>
            <a:ext cx="111825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TKO NE MOŽE SUDJELOVATI </a:t>
            </a:r>
          </a:p>
        </p:txBody>
      </p:sp>
      <p:pic>
        <p:nvPicPr>
          <p:cNvPr id="7" name="Slika 6">
            <a:extLst>
              <a:ext uri="{FF2B5EF4-FFF2-40B4-BE49-F238E27FC236}">
                <a16:creationId xmlns:a16="http://schemas.microsoft.com/office/drawing/2014/main" id="{DF8EE1FF-3706-4C9C-BADA-07C29E2E3E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0405" y="6217919"/>
            <a:ext cx="2136479" cy="474773"/>
          </a:xfrm>
          <a:prstGeom prst="rect">
            <a:avLst/>
          </a:prstGeom>
        </p:spPr>
      </p:pic>
    </p:spTree>
    <p:extLst>
      <p:ext uri="{BB962C8B-B14F-4D97-AF65-F5344CB8AC3E}">
        <p14:creationId xmlns:p14="http://schemas.microsoft.com/office/powerpoint/2010/main" val="3829396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4663" y="1881051"/>
            <a:ext cx="10289137" cy="3183318"/>
          </a:xfrm>
        </p:spPr>
        <p:txBody>
          <a:bodyPr>
            <a:normAutofit/>
          </a:bodyPr>
          <a:lstStyle/>
          <a:p>
            <a:pPr algn="l"/>
            <a:br>
              <a:rPr lang="hr-HR" sz="3200"/>
            </a:br>
            <a:endParaRPr lang="hr-HR" sz="3000" b="1">
              <a:solidFill>
                <a:srgbClr val="C00000"/>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C936DBC-97CD-4BC8-8FAE-5784E2A1AFBD}" type="slidenum">
              <a:rPr kumimoji="0" lang="hr-HR"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hr-HR"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0" y="6100021"/>
            <a:ext cx="2558203" cy="757979"/>
          </a:xfrm>
          <a:prstGeom prst="rect">
            <a:avLst/>
          </a:prstGeom>
          <a:noFill/>
        </p:spPr>
      </p:pic>
      <p:sp>
        <p:nvSpPr>
          <p:cNvPr id="3" name="Rectangle 2"/>
          <p:cNvSpPr/>
          <p:nvPr/>
        </p:nvSpPr>
        <p:spPr>
          <a:xfrm>
            <a:off x="298383" y="828071"/>
            <a:ext cx="11656194" cy="4985980"/>
          </a:xfrm>
          <a:prstGeom prst="rect">
            <a:avLst/>
          </a:prstGeom>
        </p:spPr>
        <p:style>
          <a:lnRef idx="0">
            <a:scrgbClr r="0" g="0" b="0"/>
          </a:lnRef>
          <a:fillRef idx="1003">
            <a:schemeClr val="lt1"/>
          </a:fillRef>
          <a:effectRef idx="0">
            <a:scrgbClr r="0" g="0" b="0"/>
          </a:effectRef>
          <a:fontRef idx="major"/>
        </p:style>
        <p:txBody>
          <a:bodyPr wrap="square">
            <a:spAutoFit/>
          </a:bodyPr>
          <a:lstStyle/>
          <a:p>
            <a:pPr algn="just">
              <a:spcAft>
                <a:spcPts val="400"/>
              </a:spcAft>
            </a:pPr>
            <a:r>
              <a:rPr lang="hr-HR" dirty="0">
                <a:solidFill>
                  <a:srgbClr val="000000"/>
                </a:solidFill>
              </a:rPr>
              <a:t>Potpora se ne može dodijeliti prijavitelju :</a:t>
            </a:r>
          </a:p>
          <a:p>
            <a:pPr marL="342900" indent="-342900" algn="just">
              <a:spcAft>
                <a:spcPts val="400"/>
              </a:spcAft>
              <a:buFont typeface="Arial" panose="020B0604020202020204" pitchFamily="34" charset="0"/>
              <a:buChar char="•"/>
            </a:pPr>
            <a:r>
              <a:rPr lang="hr-HR" dirty="0"/>
              <a:t>koji je dobio državnu potporu ili potporu male vrijednosti za isti opravdani trošak projekta, ako ista nije u skladu s poglavljem 1.7 Zbrajanje potpora ovih Uputa</a:t>
            </a:r>
          </a:p>
          <a:p>
            <a:pPr marL="342900" indent="-342900" algn="just">
              <a:spcAft>
                <a:spcPts val="400"/>
              </a:spcAft>
              <a:buFont typeface="Arial" panose="020B0604020202020204" pitchFamily="34" charset="0"/>
              <a:buChar char="•"/>
            </a:pPr>
            <a:r>
              <a:rPr lang="hr-HR" dirty="0"/>
              <a:t>od kojeg je, kako je navedeno u članku 1. točki 4.a) Uredbe Komisije (EU)  br. 651/2014, temeljem prethodne odluke Komisije kojom se potpora proglašava protuzakonitom i nespojivom s unutarnjim tržištem, zatražen povrat sredstava </a:t>
            </a:r>
          </a:p>
          <a:p>
            <a:pPr marL="342900" indent="-342900" algn="just">
              <a:spcAft>
                <a:spcPts val="400"/>
              </a:spcAft>
              <a:buFont typeface="Arial" panose="020B0604020202020204" pitchFamily="34" charset="0"/>
              <a:buChar char="•"/>
            </a:pPr>
            <a:r>
              <a:rPr lang="hr-HR" dirty="0"/>
              <a:t>koji nije izvršio zatraženi povrat ili je u postupku povrata sredstava prethodno dodijeljenih u drugom postupku dodjele bespovratnih sredstava iz bilo kojeg javnog izvora, za aktivnosti odnosno troškove koji nisu izvršeni</a:t>
            </a:r>
          </a:p>
          <a:p>
            <a:pPr marL="342900" indent="-342900" algn="just">
              <a:spcAft>
                <a:spcPts val="400"/>
              </a:spcAft>
              <a:buFont typeface="Arial" panose="020B0604020202020204" pitchFamily="34" charset="0"/>
              <a:buChar char="•"/>
            </a:pPr>
            <a:r>
              <a:rPr lang="hr-HR" dirty="0"/>
              <a:t>kojem je utvrđeno teško kršenje ugovora  zbog neispunjavanja ugovornih obveza, a koji je bio potpisan u sklopu nekog drugog postupka dodjele bespovratnih sredstava i bio je (su)financiran sredstvima EU</a:t>
            </a:r>
            <a:endParaRPr lang="en-GB" dirty="0"/>
          </a:p>
          <a:p>
            <a:pPr marL="342900" indent="-342900" algn="just">
              <a:spcAft>
                <a:spcPts val="400"/>
              </a:spcAft>
              <a:buFont typeface="Arial" panose="020B0604020202020204" pitchFamily="34" charset="0"/>
              <a:buChar char="•"/>
            </a:pPr>
            <a:r>
              <a:rPr lang="hr-HR" dirty="0"/>
              <a:t>kada je nad prijaviteljem otvoren stečajni postupak, ako je nesposoban za plaćanje ili prezadužen, ili u postupku likvidacije, ako njegovom imovinom upravlja stečajni upravitelj ili sud, ako je u nagodbi s vjerovnicima, ako je obustavio poslovne aktivnosti ili je u bilo kakvoj istovrsnoj situaciji </a:t>
            </a:r>
          </a:p>
          <a:p>
            <a:pPr marL="342900" indent="-342900" algn="just">
              <a:spcAft>
                <a:spcPts val="400"/>
              </a:spcAft>
              <a:buFont typeface="Arial" panose="020B0604020202020204" pitchFamily="34" charset="0"/>
              <a:buChar char="•"/>
            </a:pPr>
            <a:r>
              <a:rPr lang="hr-HR" dirty="0"/>
              <a:t>koji je u sukobu interesa u predmetnom postupku dodjele bespovratnih sredstava</a:t>
            </a:r>
          </a:p>
          <a:p>
            <a:pPr marL="342900" indent="-342900" algn="just">
              <a:spcAft>
                <a:spcPts val="400"/>
              </a:spcAft>
              <a:buFont typeface="Arial" panose="020B0604020202020204" pitchFamily="34" charset="0"/>
              <a:buChar char="•"/>
            </a:pPr>
            <a:r>
              <a:rPr lang="hr-HR" dirty="0"/>
              <a:t>koji je dostavio lažne informacije u sklopu projektnog prijedloga</a:t>
            </a:r>
          </a:p>
          <a:p>
            <a:pPr marL="342900" indent="-342900" algn="just">
              <a:spcAft>
                <a:spcPts val="400"/>
              </a:spcAft>
              <a:buFont typeface="Arial" panose="020B0604020202020204" pitchFamily="34" charset="0"/>
              <a:buChar char="•"/>
            </a:pPr>
            <a:r>
              <a:rPr lang="en-GB" dirty="0" err="1"/>
              <a:t>ako</a:t>
            </a:r>
            <a:r>
              <a:rPr lang="en-GB" dirty="0"/>
              <a:t> je </a:t>
            </a:r>
            <a:r>
              <a:rPr lang="en-GB" dirty="0" err="1"/>
              <a:t>prijavitelj</a:t>
            </a:r>
            <a:r>
              <a:rPr lang="en-GB" dirty="0"/>
              <a:t>/</a:t>
            </a:r>
            <a:r>
              <a:rPr lang="en-GB" dirty="0" err="1"/>
              <a:t>osoba</a:t>
            </a:r>
            <a:r>
              <a:rPr lang="en-GB" dirty="0"/>
              <a:t> </a:t>
            </a:r>
            <a:r>
              <a:rPr lang="en-GB" dirty="0" err="1"/>
              <a:t>ovlaštena</a:t>
            </a:r>
            <a:r>
              <a:rPr lang="en-GB" dirty="0"/>
              <a:t> po </a:t>
            </a:r>
            <a:r>
              <a:rPr lang="en-GB" dirty="0" err="1"/>
              <a:t>zakonu</a:t>
            </a:r>
            <a:r>
              <a:rPr lang="en-GB" dirty="0"/>
              <a:t> za </a:t>
            </a:r>
            <a:r>
              <a:rPr lang="en-GB" dirty="0" err="1"/>
              <a:t>zastupanje</a:t>
            </a:r>
            <a:r>
              <a:rPr lang="en-GB" dirty="0"/>
              <a:t> </a:t>
            </a:r>
            <a:r>
              <a:rPr lang="en-GB" dirty="0" err="1"/>
              <a:t>proglašen</a:t>
            </a:r>
            <a:r>
              <a:rPr lang="en-GB" dirty="0"/>
              <a:t> </a:t>
            </a:r>
            <a:r>
              <a:rPr lang="en-GB" dirty="0" err="1"/>
              <a:t>krivim</a:t>
            </a:r>
            <a:r>
              <a:rPr lang="en-GB" dirty="0"/>
              <a:t> </a:t>
            </a:r>
            <a:r>
              <a:rPr lang="en-GB" dirty="0" err="1"/>
              <a:t>zbog</a:t>
            </a:r>
            <a:r>
              <a:rPr lang="en-GB" dirty="0"/>
              <a:t> </a:t>
            </a:r>
            <a:r>
              <a:rPr lang="en-GB" dirty="0" err="1"/>
              <a:t>teškog</a:t>
            </a:r>
            <a:r>
              <a:rPr lang="en-GB" dirty="0"/>
              <a:t> </a:t>
            </a:r>
            <a:r>
              <a:rPr lang="en-GB" dirty="0" err="1"/>
              <a:t>profesionalnog</a:t>
            </a:r>
            <a:r>
              <a:rPr lang="en-GB" dirty="0"/>
              <a:t> </a:t>
            </a:r>
            <a:r>
              <a:rPr lang="en-GB" dirty="0" err="1"/>
              <a:t>propusta</a:t>
            </a:r>
            <a:endParaRPr lang="en-GB" dirty="0"/>
          </a:p>
          <a:p>
            <a:pPr marL="342900" indent="-342900" algn="just">
              <a:spcAft>
                <a:spcPts val="400"/>
              </a:spcAft>
              <a:buFont typeface="Arial" panose="020B0604020202020204" pitchFamily="34" charset="0"/>
              <a:buChar char="•"/>
            </a:pPr>
            <a:r>
              <a:rPr lang="en-GB" dirty="0" err="1"/>
              <a:t>ako</a:t>
            </a:r>
            <a:r>
              <a:rPr lang="en-GB" dirty="0"/>
              <a:t> je </a:t>
            </a:r>
            <a:r>
              <a:rPr lang="en-GB" dirty="0" err="1"/>
              <a:t>prijavitelj</a:t>
            </a:r>
            <a:r>
              <a:rPr lang="en-GB" dirty="0"/>
              <a:t>/</a:t>
            </a:r>
            <a:r>
              <a:rPr lang="en-GB" dirty="0" err="1"/>
              <a:t>osoba</a:t>
            </a:r>
            <a:r>
              <a:rPr lang="en-GB" dirty="0"/>
              <a:t> </a:t>
            </a:r>
            <a:r>
              <a:rPr lang="en-GB" dirty="0" err="1"/>
              <a:t>ovlaštena</a:t>
            </a:r>
            <a:r>
              <a:rPr lang="en-GB" dirty="0"/>
              <a:t> po </a:t>
            </a:r>
            <a:r>
              <a:rPr lang="en-GB" dirty="0" err="1"/>
              <a:t>zakonu</a:t>
            </a:r>
            <a:r>
              <a:rPr lang="en-GB" dirty="0"/>
              <a:t> za </a:t>
            </a:r>
            <a:r>
              <a:rPr lang="en-GB" dirty="0" err="1"/>
              <a:t>zastupanje</a:t>
            </a:r>
            <a:r>
              <a:rPr lang="en-GB" dirty="0"/>
              <a:t> </a:t>
            </a:r>
            <a:r>
              <a:rPr lang="en-GB" dirty="0" err="1"/>
              <a:t>prijavitelja</a:t>
            </a:r>
            <a:r>
              <a:rPr lang="en-GB" dirty="0"/>
              <a:t> </a:t>
            </a:r>
            <a:r>
              <a:rPr lang="en-GB" dirty="0" err="1"/>
              <a:t>pravomoćno</a:t>
            </a:r>
            <a:r>
              <a:rPr lang="en-GB" dirty="0"/>
              <a:t> </a:t>
            </a:r>
            <a:r>
              <a:rPr lang="en-GB" dirty="0" err="1"/>
              <a:t>osuđena</a:t>
            </a:r>
            <a:r>
              <a:rPr lang="en-GB" dirty="0"/>
              <a:t> za </a:t>
            </a:r>
            <a:r>
              <a:rPr lang="en-GB" dirty="0" err="1"/>
              <a:t>jedno</a:t>
            </a:r>
            <a:r>
              <a:rPr lang="en-GB" dirty="0"/>
              <a:t> </a:t>
            </a:r>
            <a:r>
              <a:rPr lang="en-GB" dirty="0" err="1"/>
              <a:t>ili</a:t>
            </a:r>
            <a:r>
              <a:rPr lang="en-GB" dirty="0"/>
              <a:t> </a:t>
            </a:r>
            <a:r>
              <a:rPr lang="en-GB" dirty="0" err="1"/>
              <a:t>više</a:t>
            </a:r>
            <a:r>
              <a:rPr lang="en-GB" dirty="0"/>
              <a:t> </a:t>
            </a:r>
            <a:r>
              <a:rPr lang="en-GB" dirty="0" err="1"/>
              <a:t>kaznenih</a:t>
            </a:r>
            <a:r>
              <a:rPr lang="en-GB" dirty="0"/>
              <a:t> </a:t>
            </a:r>
            <a:r>
              <a:rPr lang="en-GB" dirty="0" err="1"/>
              <a:t>djela</a:t>
            </a:r>
            <a:endParaRPr lang="hr-HR" dirty="0"/>
          </a:p>
        </p:txBody>
      </p:sp>
      <p:sp>
        <p:nvSpPr>
          <p:cNvPr id="4" name="TextBox 3"/>
          <p:cNvSpPr txBox="1"/>
          <p:nvPr/>
        </p:nvSpPr>
        <p:spPr>
          <a:xfrm>
            <a:off x="617949" y="265291"/>
            <a:ext cx="111825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b="1" dirty="0">
                <a:latin typeface="+mj-lt"/>
              </a:rPr>
              <a:t>TKO NE MOŽE SUDJELOVATI </a:t>
            </a:r>
          </a:p>
        </p:txBody>
      </p:sp>
      <p:pic>
        <p:nvPicPr>
          <p:cNvPr id="7" name="Slika 6">
            <a:extLst>
              <a:ext uri="{FF2B5EF4-FFF2-40B4-BE49-F238E27FC236}">
                <a16:creationId xmlns:a16="http://schemas.microsoft.com/office/drawing/2014/main" id="{DF8EE1FF-3706-4C9C-BADA-07C29E2E3E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0405" y="6217919"/>
            <a:ext cx="2136479" cy="474773"/>
          </a:xfrm>
          <a:prstGeom prst="rect">
            <a:avLst/>
          </a:prstGeom>
        </p:spPr>
      </p:pic>
    </p:spTree>
    <p:extLst>
      <p:ext uri="{BB962C8B-B14F-4D97-AF65-F5344CB8AC3E}">
        <p14:creationId xmlns:p14="http://schemas.microsoft.com/office/powerpoint/2010/main" val="295947577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4338</TotalTime>
  <Words>4325</Words>
  <Application>Microsoft Office PowerPoint</Application>
  <PresentationFormat>Widescreen</PresentationFormat>
  <Paragraphs>398</Paragraphs>
  <Slides>31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Calibri Light</vt:lpstr>
      <vt:lpstr>Neo Sans</vt:lpstr>
      <vt:lpstr>Times New Roman</vt:lpstr>
      <vt:lpstr>VladaRHSans Reg</vt:lpstr>
      <vt:lpstr>Custom Design</vt:lpstr>
      <vt:lpstr>  Poziv na dostavu projektnih prijedloga  Vaučeri za digitalizaciju  Referentni broj NPOO.C 1.1.2. R3-I2.01</vt:lpstr>
      <vt:lpstr>Strateški i zakonodavni okvir</vt:lpstr>
      <vt:lpstr>Nacionalni plan oporavka i otpornosti 2021.-2026.</vt:lpstr>
      <vt:lpstr>PREDMET POZIVA:  Ovim Pozivom poticat će se ulaganja MSP-ova usmjerena na provedbu digitalizacije i digitalne transformacije poslovanja kroz osposobljavanje i usluge za poboljšanje digitalnih vještina (među ostalim onih povezanih s tehnologijama u oblaku), strategije za digitalnu transformaciju, digitalni marketing, povećanje kibernetičke otpornosti sigurnosnim provjerama sustava i primjenu složenih digitalnih rješenja.    SVRHA (CILJ) POZIVA:   Svrha je ovog Poziva doprinijeti povećanju razine digitalne zrelosti MSP-ova kroz razvoj digitalnih poslovnih modela, jačanje kapaciteta za provedbu digitalizacije i digitalne transformacije ili unaprjeđenje kibernetičke sigurnosti, što će u konačnici povećati konkurentnost i otpornost poduzeća korištenjem digitalnih tehnologija.</vt:lpstr>
      <vt:lpstr>C 1.1.2. R3-I2 Vaučeri za digitalizaciju</vt:lpstr>
      <vt:lpstr> </vt:lpstr>
      <vt:lpstr> </vt:lpstr>
      <vt:lpstr> </vt:lpstr>
      <vt:lpstr> </vt:lpstr>
      <vt:lpstr>PowerPoint Presentation</vt:lpstr>
      <vt:lpstr> </vt:lpstr>
      <vt:lpstr> </vt:lpstr>
      <vt:lpstr>PowerPoint Presentation</vt:lpstr>
      <vt:lpstr> </vt:lpstr>
      <vt:lpstr> </vt:lpstr>
      <vt:lpstr> </vt:lpstr>
      <vt:lpstr> </vt:lpstr>
      <vt:lpstr>PowerPoint Presentation</vt:lpstr>
      <vt:lpstr> </vt:lpstr>
      <vt:lpstr> </vt:lpstr>
      <vt:lpstr> </vt:lpstr>
      <vt:lpstr>PowerPoint Presentation</vt:lpstr>
      <vt:lpstr> </vt:lpstr>
      <vt:lpstr>PowerPoint Presentation</vt:lpstr>
      <vt:lpstr> </vt:lpstr>
      <vt:lpstr>PROVEDBA AKTIVNOSTI</vt:lpstr>
      <vt:lpstr> </vt:lpstr>
      <vt:lpstr>PowerPoint Presentation</vt:lpstr>
      <vt:lpstr>PowerPoint Presentation</vt:lpstr>
      <vt:lpstr>INFORMIRANJE I VIDLJIVOST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Naziv poziva: C1.1.1. R4-I1 Potpora poduzećima za tranziciju na energetski i   resursno učinkovito gospodarstvo</dc:title>
  <dc:creator>Vlastica Pašalić</dc:creator>
  <cp:lastModifiedBy>Sanja Fišer</cp:lastModifiedBy>
  <cp:revision>257</cp:revision>
  <cp:lastPrinted>2022-04-22T08:36:43Z</cp:lastPrinted>
  <dcterms:created xsi:type="dcterms:W3CDTF">2021-11-10T11:37:50Z</dcterms:created>
  <dcterms:modified xsi:type="dcterms:W3CDTF">2023-06-19T13:21:03Z</dcterms:modified>
</cp:coreProperties>
</file>